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Advent Pro SemiBold"/>
      <p:regular r:id="rId40"/>
      <p:bold r:id="rId41"/>
    </p:embeddedFont>
    <p:embeddedFont>
      <p:font typeface="Fira Sans Extra Condensed Medium"/>
      <p:regular r:id="rId42"/>
      <p:bold r:id="rId43"/>
      <p:italic r:id="rId44"/>
      <p:boldItalic r:id="rId45"/>
    </p:embeddedFont>
    <p:embeddedFont>
      <p:font typeface="Fira Sans Condensed Medium"/>
      <p:regular r:id="rId46"/>
      <p:bold r:id="rId47"/>
      <p:italic r:id="rId48"/>
      <p:boldItalic r:id="rId49"/>
    </p:embeddedFont>
    <p:embeddedFont>
      <p:font typeface="Maven Pro"/>
      <p:regular r:id="rId50"/>
      <p:bold r:id="rId51"/>
    </p:embeddedFont>
    <p:embeddedFont>
      <p:font typeface="Tinos"/>
      <p:regular r:id="rId52"/>
      <p:bold r:id="rId53"/>
      <p:italic r:id="rId54"/>
      <p:boldItalic r:id="rId55"/>
    </p:embeddedFont>
    <p:embeddedFont>
      <p:font typeface="Share Tech"/>
      <p:regular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dventProSemiBold-regular.fntdata"/><Relationship Id="rId42" Type="http://schemas.openxmlformats.org/officeDocument/2006/relationships/font" Target="fonts/FiraSansExtraCondensedMedium-regular.fntdata"/><Relationship Id="rId41" Type="http://schemas.openxmlformats.org/officeDocument/2006/relationships/font" Target="fonts/AdventProSemiBold-bold.fntdata"/><Relationship Id="rId44" Type="http://schemas.openxmlformats.org/officeDocument/2006/relationships/font" Target="fonts/FiraSansExtraCondensedMedium-italic.fntdata"/><Relationship Id="rId43" Type="http://schemas.openxmlformats.org/officeDocument/2006/relationships/font" Target="fonts/FiraSansExtraCondensedMedium-bold.fntdata"/><Relationship Id="rId46" Type="http://schemas.openxmlformats.org/officeDocument/2006/relationships/font" Target="fonts/FiraSansCondensedMedium-regular.fntdata"/><Relationship Id="rId45" Type="http://schemas.openxmlformats.org/officeDocument/2006/relationships/font" Target="fonts/FiraSansExtraCondensed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CondensedMedium-italic.fntdata"/><Relationship Id="rId47" Type="http://schemas.openxmlformats.org/officeDocument/2006/relationships/font" Target="fonts/FiraSansCondensedMedium-bold.fntdata"/><Relationship Id="rId49" Type="http://schemas.openxmlformats.org/officeDocument/2006/relationships/font" Target="fonts/FiraSansCondensedMedium-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avenPro-bold.fntdata"/><Relationship Id="rId50" Type="http://schemas.openxmlformats.org/officeDocument/2006/relationships/font" Target="fonts/MavenPro-regular.fntdata"/><Relationship Id="rId53" Type="http://schemas.openxmlformats.org/officeDocument/2006/relationships/font" Target="fonts/Tinos-bold.fntdata"/><Relationship Id="rId52" Type="http://schemas.openxmlformats.org/officeDocument/2006/relationships/font" Target="fonts/Tinos-regular.fntdata"/><Relationship Id="rId11" Type="http://schemas.openxmlformats.org/officeDocument/2006/relationships/slide" Target="slides/slide7.xml"/><Relationship Id="rId55" Type="http://schemas.openxmlformats.org/officeDocument/2006/relationships/font" Target="fonts/Tinos-boldItalic.fntdata"/><Relationship Id="rId10" Type="http://schemas.openxmlformats.org/officeDocument/2006/relationships/slide" Target="slides/slide6.xml"/><Relationship Id="rId54" Type="http://schemas.openxmlformats.org/officeDocument/2006/relationships/font" Target="fonts/Tinos-italic.fntdata"/><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ShareTech-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6c60e245bf_1_3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6c60e245bf_1_3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70e1a7781e_1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70e1a7781e_1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53fbdf4bbe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53fbdf4bbe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6c4305b01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6c4305b01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6c52a2e8d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6c52a2e8d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6c52a2e8d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6c52a2e8d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72c4329eae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72c4329eae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6c52a2e8d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6c52a2e8d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6c4305b01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6c4305b01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6c52a2e8d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6c52a2e8d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53fbdf4bb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53fbdf4bb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6c60e245bf_1_3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6c60e245bf_1_3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70e1a7781e_1_12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70e1a7781e_1_12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70e1a7781e_1_12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70e1a7781e_1_12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70e1a7781e_1_13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70e1a7781e_1_13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70e1a7781e_1_22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70e1a7781e_1_22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a8795ae72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a8795ae72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6c60e245bf_1_31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6c60e245bf_1_31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6c60e245bf_1_31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6c60e245bf_1_31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53fbdf4bbe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53fbdf4bbe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53fbdf4bbe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53fbdf4bbe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70d13569c7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70d13569c7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53fbdf4bbe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53fbdf4bbe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53fbdf4bbe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53fbdf4bbe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53fbdf4bbe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53fbdf4bbe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53fbdf4bbe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53fbdf4bbe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53fbdf4bbe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53fbdf4bbe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6c52a2e8d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6c52a2e8d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6c60e245bf_1_3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6c60e245bf_1_3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6c4305b01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6c4305b01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6c4305b0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6c4305b0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6c4305b0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6c4305b0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6c4305b01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6c4305b01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53fbdf4bb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53fbdf4bb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6" name="Shape 256"/>
        <p:cNvGrpSpPr/>
        <p:nvPr/>
      </p:nvGrpSpPr>
      <p:grpSpPr>
        <a:xfrm>
          <a:off x="0" y="0"/>
          <a:ext cx="0" cy="0"/>
          <a:chOff x="0" y="0"/>
          <a:chExt cx="0" cy="0"/>
        </a:xfrm>
      </p:grpSpPr>
      <p:sp>
        <p:nvSpPr>
          <p:cNvPr id="257" name="Google Shape;257;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69" name="Google Shape;269;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2" name="Google Shape;272;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6" name="Google Shape;276;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8" name="Google Shape;308;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2" name="Google Shape;312;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4" name="Google Shape;314;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6" name="Google Shape;316;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1" name="Google Shape;321;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3" name="Google Shape;323;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9" name="Google Shape;339;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1" name="Google Shape;341;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5" name="Google Shape;375;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9" name="Shape 409"/>
        <p:cNvGrpSpPr/>
        <p:nvPr/>
      </p:nvGrpSpPr>
      <p:grpSpPr>
        <a:xfrm>
          <a:off x="0" y="0"/>
          <a:ext cx="0" cy="0"/>
          <a:chOff x="0" y="0"/>
          <a:chExt cx="0" cy="0"/>
        </a:xfrm>
      </p:grpSpPr>
      <p:sp>
        <p:nvSpPr>
          <p:cNvPr id="410" name="Google Shape;410;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5" name="Shape 4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3"/>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TEAM:</a:t>
            </a:r>
            <a:endParaRPr b="1"/>
          </a:p>
          <a:p>
            <a:pPr indent="0" lvl="0" marL="0" rtl="0" algn="l">
              <a:spcBef>
                <a:spcPts val="0"/>
              </a:spcBef>
              <a:spcAft>
                <a:spcPts val="0"/>
              </a:spcAft>
              <a:buNone/>
            </a:pPr>
            <a:r>
              <a:rPr lang="en"/>
              <a:t>S S PRIYA</a:t>
            </a:r>
            <a:endParaRPr/>
          </a:p>
          <a:p>
            <a:pPr indent="0" lvl="0" marL="0" rtl="0" algn="l">
              <a:spcBef>
                <a:spcPts val="0"/>
              </a:spcBef>
              <a:spcAft>
                <a:spcPts val="0"/>
              </a:spcAft>
              <a:buNone/>
            </a:pPr>
            <a:r>
              <a:rPr lang="en"/>
              <a:t>SADHVI SUSHRAVYA H S</a:t>
            </a:r>
            <a:endParaRPr/>
          </a:p>
          <a:p>
            <a:pPr indent="0" lvl="0" marL="0" rtl="0" algn="l">
              <a:spcBef>
                <a:spcPts val="0"/>
              </a:spcBef>
              <a:spcAft>
                <a:spcPts val="0"/>
              </a:spcAft>
              <a:buNone/>
            </a:pPr>
            <a:r>
              <a:rPr lang="en"/>
              <a:t>SATHI SREYAHSRI</a:t>
            </a:r>
            <a:endParaRPr/>
          </a:p>
          <a:p>
            <a:pPr indent="0" lvl="0" marL="0" rtl="0" algn="l">
              <a:spcBef>
                <a:spcPts val="0"/>
              </a:spcBef>
              <a:spcAft>
                <a:spcPts val="0"/>
              </a:spcAft>
              <a:buNone/>
            </a:pPr>
            <a:r>
              <a:rPr lang="en"/>
              <a:t>SEJAL PRIYA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1" name="Google Shape;431;p23"/>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a:t>
            </a:r>
            <a:r>
              <a:rPr lang="en">
                <a:solidFill>
                  <a:schemeClr val="accent2"/>
                </a:solidFill>
              </a:rPr>
              <a:t>SCIENCE</a:t>
            </a:r>
            <a:r>
              <a:rPr lang="en"/>
              <a:t> </a:t>
            </a:r>
            <a:endParaRPr/>
          </a:p>
          <a:p>
            <a:pPr indent="0" lvl="0" marL="0" rtl="0" algn="ctr">
              <a:spcBef>
                <a:spcPts val="0"/>
              </a:spcBef>
              <a:spcAft>
                <a:spcPts val="0"/>
              </a:spcAft>
              <a:buNone/>
            </a:pPr>
            <a:r>
              <a:rPr lang="en"/>
              <a:t>PROJECT-AIRBNB</a:t>
            </a:r>
            <a:endParaRPr/>
          </a:p>
        </p:txBody>
      </p:sp>
      <p:sp>
        <p:nvSpPr>
          <p:cNvPr id="432" name="Google Shape;432;p23"/>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23"/>
          <p:cNvGrpSpPr/>
          <p:nvPr/>
        </p:nvGrpSpPr>
        <p:grpSpPr>
          <a:xfrm>
            <a:off x="6232314" y="3696331"/>
            <a:ext cx="121434" cy="1073147"/>
            <a:chOff x="6232314" y="3696331"/>
            <a:chExt cx="121434" cy="1073147"/>
          </a:xfrm>
        </p:grpSpPr>
        <p:sp>
          <p:nvSpPr>
            <p:cNvPr id="439" name="Google Shape;439;p2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23"/>
          <p:cNvGrpSpPr/>
          <p:nvPr/>
        </p:nvGrpSpPr>
        <p:grpSpPr>
          <a:xfrm>
            <a:off x="6780548" y="337714"/>
            <a:ext cx="133252" cy="1952377"/>
            <a:chOff x="6780548" y="337714"/>
            <a:chExt cx="133252" cy="1952377"/>
          </a:xfrm>
        </p:grpSpPr>
        <p:sp>
          <p:nvSpPr>
            <p:cNvPr id="442" name="Google Shape;442;p2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23"/>
          <p:cNvGrpSpPr/>
          <p:nvPr/>
        </p:nvGrpSpPr>
        <p:grpSpPr>
          <a:xfrm>
            <a:off x="1608717" y="1280046"/>
            <a:ext cx="199237" cy="2828935"/>
            <a:chOff x="1608717" y="1280046"/>
            <a:chExt cx="199237" cy="2828935"/>
          </a:xfrm>
        </p:grpSpPr>
        <p:sp>
          <p:nvSpPr>
            <p:cNvPr id="445" name="Google Shape;445;p2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23"/>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23"/>
          <p:cNvGrpSpPr/>
          <p:nvPr/>
        </p:nvGrpSpPr>
        <p:grpSpPr>
          <a:xfrm>
            <a:off x="8008096" y="2108910"/>
            <a:ext cx="199001" cy="2139769"/>
            <a:chOff x="8008096" y="2108910"/>
            <a:chExt cx="199001" cy="2139769"/>
          </a:xfrm>
        </p:grpSpPr>
        <p:sp>
          <p:nvSpPr>
            <p:cNvPr id="451" name="Google Shape;451;p2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23"/>
          <p:cNvGrpSpPr/>
          <p:nvPr/>
        </p:nvGrpSpPr>
        <p:grpSpPr>
          <a:xfrm>
            <a:off x="4923912" y="4026455"/>
            <a:ext cx="199001" cy="867198"/>
            <a:chOff x="4475150" y="4052605"/>
            <a:chExt cx="199001" cy="867198"/>
          </a:xfrm>
        </p:grpSpPr>
        <p:sp>
          <p:nvSpPr>
            <p:cNvPr id="454" name="Google Shape;454;p23"/>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32"/>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COMPANY</a:t>
            </a:r>
            <a:endParaRPr/>
          </a:p>
        </p:txBody>
      </p:sp>
      <p:sp>
        <p:nvSpPr>
          <p:cNvPr id="585" name="Google Shape;585;p32"/>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could enter a subtitle here if you need it</a:t>
            </a:r>
            <a:endParaRPr/>
          </a:p>
        </p:txBody>
      </p:sp>
      <p:sp>
        <p:nvSpPr>
          <p:cNvPr id="586" name="Google Shape;586;p32"/>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2"/>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01</a:t>
            </a:r>
            <a:endParaRPr>
              <a:solidFill>
                <a:schemeClr val="dk2"/>
              </a:solidFill>
            </a:endParaRPr>
          </a:p>
        </p:txBody>
      </p:sp>
      <p:sp>
        <p:nvSpPr>
          <p:cNvPr id="588" name="Google Shape;588;p32"/>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2"/>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0" name="Google Shape;590;p32"/>
          <p:cNvCxnSpPr>
            <a:stCxn id="586"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pic>
        <p:nvPicPr>
          <p:cNvPr id="591" name="Google Shape;591;p32"/>
          <p:cNvPicPr preferRelativeResize="0"/>
          <p:nvPr/>
        </p:nvPicPr>
        <p:blipFill>
          <a:blip r:embed="rId3">
            <a:alphaModFix/>
          </a:blip>
          <a:stretch>
            <a:fillRect/>
          </a:stretch>
        </p:blipFill>
        <p:spPr>
          <a:xfrm>
            <a:off x="967825" y="782700"/>
            <a:ext cx="5900149" cy="4051728"/>
          </a:xfrm>
          <a:prstGeom prst="rect">
            <a:avLst/>
          </a:prstGeom>
          <a:noFill/>
          <a:ln cap="flat" cmpd="sng" w="9525">
            <a:solidFill>
              <a:srgbClr val="FF0000"/>
            </a:solidFill>
            <a:prstDash val="solid"/>
            <a:round/>
            <a:headEnd len="sm" w="sm" type="none"/>
            <a:tailEnd len="sm" w="sm" type="none"/>
          </a:ln>
        </p:spPr>
      </p:pic>
      <p:sp>
        <p:nvSpPr>
          <p:cNvPr id="592" name="Google Shape;592;p32"/>
          <p:cNvSpPr txBox="1"/>
          <p:nvPr/>
        </p:nvSpPr>
        <p:spPr>
          <a:xfrm>
            <a:off x="235652" y="96450"/>
            <a:ext cx="82764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Using Box plot we detected that there are a number of outliers which need to be filtered.</a:t>
            </a:r>
            <a:endParaRPr>
              <a:solidFill>
                <a:srgbClr val="FFFFFF"/>
              </a:solidFill>
              <a:latin typeface="Maven Pro"/>
              <a:ea typeface="Maven Pro"/>
              <a:cs typeface="Maven Pro"/>
              <a:sym typeface="Maven Pro"/>
            </a:endParaRPr>
          </a:p>
          <a:p>
            <a:pPr indent="0" lvl="0" marL="0" rtl="0" algn="l">
              <a:spcBef>
                <a:spcPts val="0"/>
              </a:spcBef>
              <a:spcAft>
                <a:spcPts val="0"/>
              </a:spcAft>
              <a:buNone/>
            </a:pPr>
            <a:r>
              <a:rPr lang="en">
                <a:solidFill>
                  <a:srgbClr val="FFFFFF"/>
                </a:solidFill>
                <a:latin typeface="Maven Pro"/>
                <a:ea typeface="Maven Pro"/>
                <a:cs typeface="Maven Pro"/>
                <a:sym typeface="Maven Pro"/>
              </a:rPr>
              <a:t>Then we filtered it using the IQR formula</a:t>
            </a:r>
            <a:endParaRPr>
              <a:solidFill>
                <a:srgbClr val="FFFFFF"/>
              </a:solidFill>
              <a:latin typeface="Maven Pro"/>
              <a:ea typeface="Maven Pro"/>
              <a:cs typeface="Maven Pro"/>
              <a:sym typeface="Maven Pro"/>
            </a:endParaRPr>
          </a:p>
          <a:p>
            <a:pPr indent="0" lvl="0" marL="0" rtl="0" algn="l">
              <a:spcBef>
                <a:spcPts val="0"/>
              </a:spcBef>
              <a:spcAft>
                <a:spcPts val="0"/>
              </a:spcAft>
              <a:buNone/>
            </a:pPr>
            <a:r>
              <a:rPr lang="en">
                <a:solidFill>
                  <a:srgbClr val="FFFFFF"/>
                </a:solidFill>
                <a:latin typeface="Maven Pro"/>
                <a:ea typeface="Maven Pro"/>
                <a:cs typeface="Maven Pro"/>
                <a:sym typeface="Maven Pro"/>
              </a:rPr>
              <a:t> </a:t>
            </a:r>
            <a:endParaRPr>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solidFill>
                <a:srgbClr val="FFFFFF"/>
              </a:solidFill>
              <a:latin typeface="Maven Pro"/>
              <a:ea typeface="Maven Pro"/>
              <a:cs typeface="Maven Pro"/>
              <a:sym typeface="Maven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cxnSp>
        <p:nvCxnSpPr>
          <p:cNvPr id="597" name="Google Shape;597;p33"/>
          <p:cNvCxnSpPr>
            <a:endCxn id="598" idx="1"/>
          </p:cNvCxnSpPr>
          <p:nvPr/>
        </p:nvCxnSpPr>
        <p:spPr>
          <a:xfrm flipH="1" rot="5400000">
            <a:off x="1203175" y="1406100"/>
            <a:ext cx="2287800" cy="1226700"/>
          </a:xfrm>
          <a:prstGeom prst="bentConnector4">
            <a:avLst>
              <a:gd fmla="val 49587" name="adj1"/>
              <a:gd fmla="val 119412" name="adj2"/>
            </a:avLst>
          </a:prstGeom>
          <a:noFill/>
          <a:ln cap="flat" cmpd="sng" w="9525">
            <a:solidFill>
              <a:schemeClr val="lt2"/>
            </a:solidFill>
            <a:prstDash val="solid"/>
            <a:round/>
            <a:headEnd len="med" w="med" type="none"/>
            <a:tailEnd len="med" w="med" type="none"/>
          </a:ln>
        </p:spPr>
      </p:cxnSp>
      <p:sp>
        <p:nvSpPr>
          <p:cNvPr id="598" name="Google Shape;598;p33"/>
          <p:cNvSpPr txBox="1"/>
          <p:nvPr>
            <p:ph type="title"/>
          </p:nvPr>
        </p:nvSpPr>
        <p:spPr>
          <a:xfrm>
            <a:off x="1733725" y="856650"/>
            <a:ext cx="5676600" cy="3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5200"/>
          </a:p>
          <a:p>
            <a:pPr indent="0" lvl="0" marL="0" rtl="0" algn="ctr">
              <a:spcBef>
                <a:spcPts val="0"/>
              </a:spcBef>
              <a:spcAft>
                <a:spcPts val="0"/>
              </a:spcAft>
              <a:buNone/>
            </a:pPr>
            <a:r>
              <a:t/>
            </a:r>
            <a:endParaRPr sz="5200"/>
          </a:p>
          <a:p>
            <a:pPr indent="0" lvl="0" marL="0" rtl="0" algn="ctr">
              <a:spcBef>
                <a:spcPts val="0"/>
              </a:spcBef>
              <a:spcAft>
                <a:spcPts val="0"/>
              </a:spcAft>
              <a:buNone/>
            </a:pPr>
            <a:r>
              <a:t/>
            </a:r>
            <a:endParaRPr sz="5200"/>
          </a:p>
        </p:txBody>
      </p:sp>
      <p:sp>
        <p:nvSpPr>
          <p:cNvPr id="599" name="Google Shape;599;p33"/>
          <p:cNvSpPr txBox="1"/>
          <p:nvPr/>
        </p:nvSpPr>
        <p:spPr>
          <a:xfrm>
            <a:off x="0" y="0"/>
            <a:ext cx="6750900" cy="19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5200">
              <a:solidFill>
                <a:schemeClr val="accent2"/>
              </a:solidFill>
              <a:latin typeface="Share Tech"/>
              <a:ea typeface="Share Tech"/>
              <a:cs typeface="Share Tech"/>
              <a:sym typeface="Share Tech"/>
            </a:endParaRPr>
          </a:p>
          <a:p>
            <a:pPr indent="0" lvl="0" marL="0" rtl="0" algn="ctr">
              <a:spcBef>
                <a:spcPts val="0"/>
              </a:spcBef>
              <a:spcAft>
                <a:spcPts val="0"/>
              </a:spcAft>
              <a:buNone/>
            </a:pPr>
            <a:r>
              <a:rPr lang="en" sz="5200">
                <a:solidFill>
                  <a:schemeClr val="accent2"/>
                </a:solidFill>
                <a:latin typeface="Share Tech"/>
                <a:ea typeface="Share Tech"/>
                <a:cs typeface="Share Tech"/>
                <a:sym typeface="Share Tech"/>
              </a:rPr>
              <a:t>    </a:t>
            </a:r>
            <a:r>
              <a:rPr lang="en" sz="5200">
                <a:solidFill>
                  <a:srgbClr val="FFFFFF"/>
                </a:solidFill>
                <a:latin typeface="Share Tech"/>
                <a:ea typeface="Share Tech"/>
                <a:cs typeface="Share Tech"/>
                <a:sym typeface="Share Tech"/>
              </a:rPr>
              <a:t>GRAPH</a:t>
            </a:r>
            <a:r>
              <a:rPr lang="en" sz="5200">
                <a:solidFill>
                  <a:schemeClr val="accent2"/>
                </a:solidFill>
                <a:latin typeface="Share Tech"/>
                <a:ea typeface="Share Tech"/>
                <a:cs typeface="Share Tech"/>
                <a:sym typeface="Share Tech"/>
              </a:rPr>
              <a:t> VISUALIZATION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34"/>
          <p:cNvSpPr txBox="1"/>
          <p:nvPr>
            <p:ph type="ctrTitle"/>
          </p:nvPr>
        </p:nvSpPr>
        <p:spPr>
          <a:xfrm>
            <a:off x="381225" y="337800"/>
            <a:ext cx="7636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Four</a:t>
            </a:r>
            <a:r>
              <a:rPr lang="en"/>
              <a:t> </a:t>
            </a:r>
            <a:r>
              <a:rPr lang="en">
                <a:solidFill>
                  <a:schemeClr val="accent2"/>
                </a:solidFill>
              </a:rPr>
              <a:t>graph visualization</a:t>
            </a:r>
            <a:r>
              <a:rPr lang="en"/>
              <a:t> techniques</a:t>
            </a:r>
            <a:endParaRPr/>
          </a:p>
        </p:txBody>
      </p:sp>
      <p:sp>
        <p:nvSpPr>
          <p:cNvPr id="605" name="Google Shape;605;p34"/>
          <p:cNvSpPr/>
          <p:nvPr/>
        </p:nvSpPr>
        <p:spPr>
          <a:xfrm>
            <a:off x="7379613" y="2192401"/>
            <a:ext cx="155925" cy="156375"/>
          </a:xfrm>
          <a:custGeom>
            <a:rect b="b" l="l" r="r" t="t"/>
            <a:pathLst>
              <a:path extrusionOk="0" h="6255" w="6237">
                <a:moveTo>
                  <a:pt x="0" y="0"/>
                </a:moveTo>
                <a:lnTo>
                  <a:pt x="0" y="6255"/>
                </a:lnTo>
                <a:lnTo>
                  <a:pt x="6236" y="6255"/>
                </a:lnTo>
                <a:lnTo>
                  <a:pt x="62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nvSpPr>
        <p:spPr>
          <a:xfrm>
            <a:off x="810650" y="1012650"/>
            <a:ext cx="7799100" cy="39174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FFFFFF"/>
              </a:buClr>
              <a:buSzPts val="1900"/>
              <a:buFont typeface="Maven Pro"/>
              <a:buAutoNum type="arabicPeriod"/>
            </a:pPr>
            <a:r>
              <a:rPr lang="en" sz="1900">
                <a:solidFill>
                  <a:srgbClr val="FFFFFF"/>
                </a:solidFill>
                <a:latin typeface="Maven Pro"/>
                <a:ea typeface="Maven Pro"/>
                <a:cs typeface="Maven Pro"/>
                <a:sym typeface="Maven Pro"/>
              </a:rPr>
              <a:t>BOXPLOT:</a:t>
            </a:r>
            <a:endParaRPr sz="1900">
              <a:solidFill>
                <a:srgbClr val="FFFFFF"/>
              </a:solidFill>
              <a:latin typeface="Maven Pro"/>
              <a:ea typeface="Maven Pro"/>
              <a:cs typeface="Maven Pro"/>
              <a:sym typeface="Maven Pro"/>
            </a:endParaRPr>
          </a:p>
          <a:p>
            <a:pPr indent="0" lvl="0" marL="0" rtl="0" algn="l">
              <a:spcBef>
                <a:spcPts val="0"/>
              </a:spcBef>
              <a:spcAft>
                <a:spcPts val="0"/>
              </a:spcAft>
              <a:buNone/>
            </a:pPr>
            <a:r>
              <a:rPr lang="en" sz="1500">
                <a:solidFill>
                  <a:srgbClr val="FFFFFF"/>
                </a:solidFill>
                <a:latin typeface="Share Tech"/>
                <a:ea typeface="Share Tech"/>
                <a:cs typeface="Share Tech"/>
                <a:sym typeface="Share Tech"/>
              </a:rPr>
              <a:t>         It represents a box the middle line </a:t>
            </a:r>
            <a:r>
              <a:rPr lang="en" sz="1500">
                <a:solidFill>
                  <a:schemeClr val="lt1"/>
                </a:solidFill>
                <a:latin typeface="Share Tech"/>
                <a:ea typeface="Share Tech"/>
                <a:cs typeface="Share Tech"/>
                <a:sym typeface="Share Tech"/>
              </a:rPr>
              <a:t> represents median, left or the bottom -1st quartile and  </a:t>
            </a:r>
            <a:endParaRPr sz="1500">
              <a:solidFill>
                <a:schemeClr val="lt1"/>
              </a:solidFill>
              <a:latin typeface="Share Tech"/>
              <a:ea typeface="Share Tech"/>
              <a:cs typeface="Share Tech"/>
              <a:sym typeface="Share Tech"/>
            </a:endParaRPr>
          </a:p>
          <a:p>
            <a:pPr indent="0" lvl="0" marL="0" rtl="0" algn="l">
              <a:spcBef>
                <a:spcPts val="0"/>
              </a:spcBef>
              <a:spcAft>
                <a:spcPts val="0"/>
              </a:spcAft>
              <a:buNone/>
            </a:pPr>
            <a:r>
              <a:rPr lang="en" sz="1500">
                <a:solidFill>
                  <a:schemeClr val="lt1"/>
                </a:solidFill>
                <a:latin typeface="Share Tech"/>
                <a:ea typeface="Share Tech"/>
                <a:cs typeface="Share Tech"/>
                <a:sym typeface="Share Tech"/>
              </a:rPr>
              <a:t>         right or top-3rd quartile. Left whisker contains min value. Right whisker contains max value. </a:t>
            </a:r>
            <a:endParaRPr sz="1500">
              <a:solidFill>
                <a:schemeClr val="lt1"/>
              </a:solidFill>
              <a:latin typeface="Share Tech"/>
              <a:ea typeface="Share Tech"/>
              <a:cs typeface="Share Tech"/>
              <a:sym typeface="Share Tech"/>
            </a:endParaRPr>
          </a:p>
          <a:p>
            <a:pPr indent="0" lvl="0" marL="0" rtl="0" algn="l">
              <a:spcBef>
                <a:spcPts val="0"/>
              </a:spcBef>
              <a:spcAft>
                <a:spcPts val="0"/>
              </a:spcAft>
              <a:buNone/>
            </a:pPr>
            <a:r>
              <a:rPr lang="en" sz="1500">
                <a:solidFill>
                  <a:schemeClr val="lt1"/>
                </a:solidFill>
                <a:latin typeface="Share Tech"/>
                <a:ea typeface="Share Tech"/>
                <a:cs typeface="Share Tech"/>
                <a:sym typeface="Share Tech"/>
              </a:rPr>
              <a:t>         They also shows any outliers if present.</a:t>
            </a:r>
            <a:endParaRPr sz="1500">
              <a:solidFill>
                <a:srgbClr val="FFFFFF"/>
              </a:solidFill>
              <a:latin typeface="Share Tech"/>
              <a:ea typeface="Share Tech"/>
              <a:cs typeface="Share Tech"/>
              <a:sym typeface="Share Tech"/>
            </a:endParaRPr>
          </a:p>
          <a:p>
            <a:pPr indent="457200" lvl="0" marL="0" rtl="0" algn="l">
              <a:spcBef>
                <a:spcPts val="0"/>
              </a:spcBef>
              <a:spcAft>
                <a:spcPts val="0"/>
              </a:spcAft>
              <a:buNone/>
            </a:pPr>
            <a:r>
              <a:t/>
            </a:r>
            <a:endParaRPr sz="1500">
              <a:solidFill>
                <a:srgbClr val="FFFFFF"/>
              </a:solidFill>
              <a:latin typeface="Share Tech"/>
              <a:ea typeface="Share Tech"/>
              <a:cs typeface="Share Tech"/>
              <a:sym typeface="Share Tech"/>
            </a:endParaRPr>
          </a:p>
          <a:p>
            <a:pPr indent="-349250" lvl="0" marL="457200" rtl="0" algn="l">
              <a:spcBef>
                <a:spcPts val="0"/>
              </a:spcBef>
              <a:spcAft>
                <a:spcPts val="0"/>
              </a:spcAft>
              <a:buClr>
                <a:srgbClr val="00FFFF"/>
              </a:buClr>
              <a:buSzPts val="1900"/>
              <a:buFont typeface="Maven Pro"/>
              <a:buAutoNum type="arabicPeriod"/>
            </a:pPr>
            <a:r>
              <a:rPr lang="en" sz="1900">
                <a:solidFill>
                  <a:srgbClr val="00FFFF"/>
                </a:solidFill>
                <a:latin typeface="Maven Pro"/>
                <a:ea typeface="Maven Pro"/>
                <a:cs typeface="Maven Pro"/>
                <a:sym typeface="Maven Pro"/>
              </a:rPr>
              <a:t>SCATTERPLOT: </a:t>
            </a:r>
            <a:endParaRPr sz="1900">
              <a:solidFill>
                <a:srgbClr val="00FFFF"/>
              </a:solidFill>
              <a:latin typeface="Maven Pro"/>
              <a:ea typeface="Maven Pro"/>
              <a:cs typeface="Maven Pro"/>
              <a:sym typeface="Maven Pro"/>
            </a:endParaRPr>
          </a:p>
          <a:p>
            <a:pPr indent="0" lvl="0" marL="457200" rtl="0" algn="l">
              <a:spcBef>
                <a:spcPts val="0"/>
              </a:spcBef>
              <a:spcAft>
                <a:spcPts val="0"/>
              </a:spcAft>
              <a:buNone/>
            </a:pPr>
            <a:r>
              <a:rPr lang="en" sz="1500">
                <a:solidFill>
                  <a:srgbClr val="00FFFF"/>
                </a:solidFill>
                <a:latin typeface="Share Tech"/>
                <a:ea typeface="Share Tech"/>
                <a:cs typeface="Share Tech"/>
                <a:sym typeface="Share Tech"/>
              </a:rPr>
              <a:t>Depicts the cartesian coordinates for two variables.</a:t>
            </a:r>
            <a:r>
              <a:rPr lang="en" sz="1900">
                <a:solidFill>
                  <a:schemeClr val="accent3"/>
                </a:solidFill>
                <a:latin typeface="Share Tech"/>
                <a:ea typeface="Share Tech"/>
                <a:cs typeface="Share Tech"/>
                <a:sym typeface="Share Tech"/>
              </a:rPr>
              <a:t> </a:t>
            </a:r>
            <a:r>
              <a:rPr lang="en" sz="1500">
                <a:solidFill>
                  <a:srgbClr val="00FFFF"/>
                </a:solidFill>
                <a:latin typeface="Share Tech"/>
                <a:ea typeface="Share Tech"/>
                <a:cs typeface="Share Tech"/>
                <a:sym typeface="Share Tech"/>
              </a:rPr>
              <a:t>Uses dots to represent values for different variables.</a:t>
            </a:r>
            <a:endParaRPr sz="1500">
              <a:solidFill>
                <a:srgbClr val="00FFFF"/>
              </a:solidFill>
              <a:latin typeface="Share Tech"/>
              <a:ea typeface="Share Tech"/>
              <a:cs typeface="Share Tech"/>
              <a:sym typeface="Share Tech"/>
            </a:endParaRPr>
          </a:p>
          <a:p>
            <a:pPr indent="0" lvl="0" marL="457200" rtl="0" algn="l">
              <a:spcBef>
                <a:spcPts val="0"/>
              </a:spcBef>
              <a:spcAft>
                <a:spcPts val="0"/>
              </a:spcAft>
              <a:buNone/>
            </a:pPr>
            <a:r>
              <a:t/>
            </a:r>
            <a:endParaRPr sz="1900">
              <a:solidFill>
                <a:srgbClr val="00FFFF"/>
              </a:solidFill>
              <a:latin typeface="Maven Pro"/>
              <a:ea typeface="Maven Pro"/>
              <a:cs typeface="Maven Pro"/>
              <a:sym typeface="Maven Pro"/>
            </a:endParaRPr>
          </a:p>
          <a:p>
            <a:pPr indent="-349250" lvl="0" marL="457200" rtl="0" algn="l">
              <a:spcBef>
                <a:spcPts val="0"/>
              </a:spcBef>
              <a:spcAft>
                <a:spcPts val="0"/>
              </a:spcAft>
              <a:buClr>
                <a:srgbClr val="FFFFFF"/>
              </a:buClr>
              <a:buSzPts val="1900"/>
              <a:buFont typeface="Maven Pro"/>
              <a:buAutoNum type="arabicPeriod"/>
            </a:pPr>
            <a:r>
              <a:rPr lang="en" sz="1900">
                <a:solidFill>
                  <a:srgbClr val="FFFFFF"/>
                </a:solidFill>
                <a:latin typeface="Maven Pro"/>
                <a:ea typeface="Maven Pro"/>
                <a:cs typeface="Maven Pro"/>
                <a:sym typeface="Maven Pro"/>
              </a:rPr>
              <a:t>BARCHART:</a:t>
            </a:r>
            <a:endParaRPr sz="1900">
              <a:solidFill>
                <a:srgbClr val="FFFFFF"/>
              </a:solidFill>
              <a:latin typeface="Maven Pro"/>
              <a:ea typeface="Maven Pro"/>
              <a:cs typeface="Maven Pro"/>
              <a:sym typeface="Maven Pro"/>
            </a:endParaRPr>
          </a:p>
          <a:p>
            <a:pPr indent="0" lvl="0" marL="457200" rtl="0" algn="l">
              <a:spcBef>
                <a:spcPts val="0"/>
              </a:spcBef>
              <a:spcAft>
                <a:spcPts val="0"/>
              </a:spcAft>
              <a:buNone/>
            </a:pPr>
            <a:r>
              <a:rPr lang="en" sz="1500">
                <a:solidFill>
                  <a:srgbClr val="FFFFFF"/>
                </a:solidFill>
                <a:latin typeface="Share Tech"/>
                <a:ea typeface="Share Tech"/>
                <a:cs typeface="Share Tech"/>
                <a:sym typeface="Share Tech"/>
              </a:rPr>
              <a:t>Presents categorical data with rectangular bars with heights or lengths proportional to the values that they represent. </a:t>
            </a:r>
            <a:endParaRPr sz="1500">
              <a:solidFill>
                <a:srgbClr val="FFFFFF"/>
              </a:solidFill>
              <a:latin typeface="Share Tech"/>
              <a:ea typeface="Share Tech"/>
              <a:cs typeface="Share Tech"/>
              <a:sym typeface="Share Tech"/>
            </a:endParaRPr>
          </a:p>
          <a:p>
            <a:pPr indent="0" lvl="0" marL="457200" rtl="0" algn="l">
              <a:spcBef>
                <a:spcPts val="0"/>
              </a:spcBef>
              <a:spcAft>
                <a:spcPts val="0"/>
              </a:spcAft>
              <a:buNone/>
            </a:pPr>
            <a:r>
              <a:t/>
            </a:r>
            <a:endParaRPr sz="1500">
              <a:solidFill>
                <a:srgbClr val="FFFFFF"/>
              </a:solidFill>
              <a:latin typeface="Share Tech"/>
              <a:ea typeface="Share Tech"/>
              <a:cs typeface="Share Tech"/>
              <a:sym typeface="Share Tech"/>
            </a:endParaRPr>
          </a:p>
          <a:p>
            <a:pPr indent="-349250" lvl="0" marL="457200" rtl="0" algn="l">
              <a:spcBef>
                <a:spcPts val="0"/>
              </a:spcBef>
              <a:spcAft>
                <a:spcPts val="0"/>
              </a:spcAft>
              <a:buClr>
                <a:srgbClr val="00FFFF"/>
              </a:buClr>
              <a:buSzPts val="1900"/>
              <a:buFont typeface="Maven Pro"/>
              <a:buAutoNum type="arabicPeriod"/>
            </a:pPr>
            <a:r>
              <a:rPr lang="en" sz="1900">
                <a:solidFill>
                  <a:srgbClr val="00FFFF"/>
                </a:solidFill>
                <a:latin typeface="Maven Pro"/>
                <a:ea typeface="Maven Pro"/>
                <a:cs typeface="Maven Pro"/>
                <a:sym typeface="Maven Pro"/>
              </a:rPr>
              <a:t>HISTOGRAM:</a:t>
            </a:r>
            <a:endParaRPr sz="1900">
              <a:solidFill>
                <a:srgbClr val="00FFFF"/>
              </a:solidFill>
              <a:latin typeface="Maven Pro"/>
              <a:ea typeface="Maven Pro"/>
              <a:cs typeface="Maven Pro"/>
              <a:sym typeface="Maven Pro"/>
            </a:endParaRPr>
          </a:p>
          <a:p>
            <a:pPr indent="0" lvl="0" marL="457200" rtl="0" algn="l">
              <a:spcBef>
                <a:spcPts val="0"/>
              </a:spcBef>
              <a:spcAft>
                <a:spcPts val="0"/>
              </a:spcAft>
              <a:buNone/>
            </a:pPr>
            <a:r>
              <a:rPr lang="en" sz="1500">
                <a:solidFill>
                  <a:srgbClr val="00FFFF"/>
                </a:solidFill>
                <a:latin typeface="Share Tech"/>
                <a:ea typeface="Share Tech"/>
                <a:cs typeface="Share Tech"/>
                <a:sym typeface="Share Tech"/>
              </a:rPr>
              <a:t>R</a:t>
            </a:r>
            <a:r>
              <a:rPr lang="en" sz="1500">
                <a:solidFill>
                  <a:srgbClr val="00FFFF"/>
                </a:solidFill>
                <a:latin typeface="Share Tech"/>
                <a:ea typeface="Share Tech"/>
                <a:cs typeface="Share Tech"/>
                <a:sym typeface="Share Tech"/>
              </a:rPr>
              <a:t>epresentation of distribution of numerical data, it represents frequency of continuous data</a:t>
            </a:r>
            <a:endParaRPr sz="1500">
              <a:solidFill>
                <a:srgbClr val="00FFFF"/>
              </a:solidFill>
              <a:latin typeface="Share Tech"/>
              <a:ea typeface="Share Tech"/>
              <a:cs typeface="Share Tech"/>
              <a:sym typeface="Share Tech"/>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35"/>
          <p:cNvSpPr txBox="1"/>
          <p:nvPr>
            <p:ph type="ctrTitle"/>
          </p:nvPr>
        </p:nvSpPr>
        <p:spPr>
          <a:xfrm>
            <a:off x="367250" y="217550"/>
            <a:ext cx="7636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BOXPLOT : </a:t>
            </a:r>
            <a:endParaRPr/>
          </a:p>
        </p:txBody>
      </p:sp>
      <p:sp>
        <p:nvSpPr>
          <p:cNvPr id="612" name="Google Shape;612;p35"/>
          <p:cNvSpPr txBox="1"/>
          <p:nvPr>
            <p:ph idx="4294967295" type="ctrTitle"/>
          </p:nvPr>
        </p:nvSpPr>
        <p:spPr>
          <a:xfrm>
            <a:off x="4792350" y="1739848"/>
            <a:ext cx="1451100" cy="28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NEPTUNE</a:t>
            </a:r>
            <a:endParaRPr sz="1800"/>
          </a:p>
        </p:txBody>
      </p:sp>
      <p:sp>
        <p:nvSpPr>
          <p:cNvPr id="613" name="Google Shape;613;p35"/>
          <p:cNvSpPr txBox="1"/>
          <p:nvPr>
            <p:ph idx="4294967295" type="subTitle"/>
          </p:nvPr>
        </p:nvSpPr>
        <p:spPr>
          <a:xfrm>
            <a:off x="4590959" y="1860098"/>
            <a:ext cx="1881300" cy="644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It’s the farthest planet from the Sun</a:t>
            </a:r>
            <a:endParaRPr sz="1400"/>
          </a:p>
        </p:txBody>
      </p:sp>
      <p:sp>
        <p:nvSpPr>
          <p:cNvPr id="614" name="Google Shape;614;p35"/>
          <p:cNvSpPr/>
          <p:nvPr/>
        </p:nvSpPr>
        <p:spPr>
          <a:xfrm>
            <a:off x="5439938" y="133777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5"/>
          <p:cNvSpPr/>
          <p:nvPr/>
        </p:nvSpPr>
        <p:spPr>
          <a:xfrm>
            <a:off x="7379613" y="2192401"/>
            <a:ext cx="155925" cy="156375"/>
          </a:xfrm>
          <a:custGeom>
            <a:rect b="b" l="l" r="r" t="t"/>
            <a:pathLst>
              <a:path extrusionOk="0" h="6255" w="6237">
                <a:moveTo>
                  <a:pt x="0" y="0"/>
                </a:moveTo>
                <a:lnTo>
                  <a:pt x="0" y="6255"/>
                </a:lnTo>
                <a:lnTo>
                  <a:pt x="6236" y="6255"/>
                </a:lnTo>
                <a:lnTo>
                  <a:pt x="62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5"/>
          <p:cNvSpPr txBox="1"/>
          <p:nvPr>
            <p:ph idx="4294967295" type="ctrTitle"/>
          </p:nvPr>
        </p:nvSpPr>
        <p:spPr>
          <a:xfrm>
            <a:off x="4792350" y="3449300"/>
            <a:ext cx="1451100" cy="28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SATURN</a:t>
            </a:r>
            <a:endParaRPr sz="1800"/>
          </a:p>
        </p:txBody>
      </p:sp>
      <p:sp>
        <p:nvSpPr>
          <p:cNvPr id="617" name="Google Shape;617;p35"/>
          <p:cNvSpPr txBox="1"/>
          <p:nvPr>
            <p:ph idx="4294967295" type="subTitle"/>
          </p:nvPr>
        </p:nvSpPr>
        <p:spPr>
          <a:xfrm>
            <a:off x="4511463" y="3569550"/>
            <a:ext cx="2040300" cy="644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Saturn is composed of hydrogen and helium</a:t>
            </a:r>
            <a:endParaRPr sz="1400"/>
          </a:p>
        </p:txBody>
      </p:sp>
      <p:sp>
        <p:nvSpPr>
          <p:cNvPr id="618" name="Google Shape;618;p35"/>
          <p:cNvSpPr/>
          <p:nvPr/>
        </p:nvSpPr>
        <p:spPr>
          <a:xfrm>
            <a:off x="5439938" y="3047225"/>
            <a:ext cx="155925" cy="156375"/>
          </a:xfrm>
          <a:custGeom>
            <a:rect b="b" l="l" r="r" t="t"/>
            <a:pathLst>
              <a:path extrusionOk="0" h="6255" w="6237">
                <a:moveTo>
                  <a:pt x="0" y="0"/>
                </a:moveTo>
                <a:lnTo>
                  <a:pt x="0" y="6255"/>
                </a:lnTo>
                <a:lnTo>
                  <a:pt x="6236" y="6255"/>
                </a:lnTo>
                <a:lnTo>
                  <a:pt x="62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9" name="Google Shape;619;p35"/>
          <p:cNvPicPr preferRelativeResize="0"/>
          <p:nvPr/>
        </p:nvPicPr>
        <p:blipFill>
          <a:blip r:embed="rId3">
            <a:alphaModFix/>
          </a:blip>
          <a:stretch>
            <a:fillRect/>
          </a:stretch>
        </p:blipFill>
        <p:spPr>
          <a:xfrm>
            <a:off x="500525" y="891650"/>
            <a:ext cx="6051251" cy="3998174"/>
          </a:xfrm>
          <a:prstGeom prst="rect">
            <a:avLst/>
          </a:prstGeom>
          <a:noFill/>
          <a:ln>
            <a:noFill/>
          </a:ln>
        </p:spPr>
      </p:pic>
      <p:sp>
        <p:nvSpPr>
          <p:cNvPr id="620" name="Google Shape;620;p35"/>
          <p:cNvSpPr txBox="1"/>
          <p:nvPr/>
        </p:nvSpPr>
        <p:spPr>
          <a:xfrm>
            <a:off x="6965675" y="382650"/>
            <a:ext cx="2040300" cy="42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FFFFFF"/>
                </a:solidFill>
                <a:latin typeface="Maven Pro"/>
                <a:ea typeface="Maven Pro"/>
                <a:cs typeface="Maven Pro"/>
                <a:sym typeface="Maven Pro"/>
              </a:rPr>
              <a:t>Here to visualise distribution of </a:t>
            </a:r>
            <a:endParaRPr u="sng">
              <a:solidFill>
                <a:srgbClr val="FFFFFF"/>
              </a:solidFill>
              <a:latin typeface="Maven Pro"/>
              <a:ea typeface="Maven Pro"/>
              <a:cs typeface="Maven Pro"/>
              <a:sym typeface="Maven Pro"/>
            </a:endParaRPr>
          </a:p>
          <a:p>
            <a:pPr indent="0" lvl="0" marL="0" rtl="0" algn="l">
              <a:spcBef>
                <a:spcPts val="0"/>
              </a:spcBef>
              <a:spcAft>
                <a:spcPts val="0"/>
              </a:spcAft>
              <a:buNone/>
            </a:pPr>
            <a:r>
              <a:rPr lang="en" u="sng">
                <a:solidFill>
                  <a:srgbClr val="FFFFFF"/>
                </a:solidFill>
                <a:latin typeface="Maven Pro"/>
                <a:ea typeface="Maven Pro"/>
                <a:cs typeface="Maven Pro"/>
                <a:sym typeface="Maven Pro"/>
              </a:rPr>
              <a:t>price over the regions</a:t>
            </a:r>
            <a:endParaRPr u="sng">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solidFill>
                <a:srgbClr val="00FFFF"/>
              </a:solidFill>
              <a:latin typeface="Maven Pro"/>
              <a:ea typeface="Maven Pro"/>
              <a:cs typeface="Maven Pro"/>
              <a:sym typeface="Maven Pro"/>
            </a:endParaRPr>
          </a:p>
          <a:p>
            <a:pPr indent="0" lvl="0" marL="0" rtl="0" algn="l">
              <a:spcBef>
                <a:spcPts val="0"/>
              </a:spcBef>
              <a:spcAft>
                <a:spcPts val="0"/>
              </a:spcAft>
              <a:buNone/>
            </a:pPr>
            <a:r>
              <a:rPr lang="en">
                <a:solidFill>
                  <a:srgbClr val="00FFFF"/>
                </a:solidFill>
                <a:latin typeface="Maven Pro"/>
                <a:ea typeface="Maven Pro"/>
                <a:cs typeface="Maven Pro"/>
                <a:sym typeface="Maven Pro"/>
              </a:rPr>
              <a:t>1.The price feature in general is positively skewed over all regions. </a:t>
            </a:r>
            <a:endParaRPr>
              <a:solidFill>
                <a:srgbClr val="00FFFF"/>
              </a:solidFill>
              <a:latin typeface="Maven Pro"/>
              <a:ea typeface="Maven Pro"/>
              <a:cs typeface="Maven Pro"/>
              <a:sym typeface="Maven Pro"/>
            </a:endParaRPr>
          </a:p>
          <a:p>
            <a:pPr indent="0" lvl="0" marL="0" rtl="0" algn="l">
              <a:spcBef>
                <a:spcPts val="0"/>
              </a:spcBef>
              <a:spcAft>
                <a:spcPts val="0"/>
              </a:spcAft>
              <a:buNone/>
            </a:pPr>
            <a:r>
              <a:t/>
            </a:r>
            <a:endParaRPr>
              <a:solidFill>
                <a:srgbClr val="00FFFF"/>
              </a:solidFill>
              <a:latin typeface="Maven Pro"/>
              <a:ea typeface="Maven Pro"/>
              <a:cs typeface="Maven Pro"/>
              <a:sym typeface="Maven Pro"/>
            </a:endParaRPr>
          </a:p>
          <a:p>
            <a:pPr indent="0" lvl="0" marL="0" rtl="0" algn="l">
              <a:spcBef>
                <a:spcPts val="0"/>
              </a:spcBef>
              <a:spcAft>
                <a:spcPts val="0"/>
              </a:spcAft>
              <a:buNone/>
            </a:pPr>
            <a:r>
              <a:rPr lang="en">
                <a:solidFill>
                  <a:srgbClr val="00FFFF"/>
                </a:solidFill>
                <a:latin typeface="Maven Pro"/>
                <a:ea typeface="Maven Pro"/>
                <a:cs typeface="Maven Pro"/>
                <a:sym typeface="Maven Pro"/>
              </a:rPr>
              <a:t>2.Minimum price of rooms is almost same for all regions </a:t>
            </a:r>
            <a:endParaRPr>
              <a:solidFill>
                <a:srgbClr val="00FFFF"/>
              </a:solidFill>
              <a:latin typeface="Maven Pro"/>
              <a:ea typeface="Maven Pro"/>
              <a:cs typeface="Maven Pro"/>
              <a:sym typeface="Maven Pro"/>
            </a:endParaRPr>
          </a:p>
          <a:p>
            <a:pPr indent="0" lvl="0" marL="0" rtl="0" algn="l">
              <a:spcBef>
                <a:spcPts val="0"/>
              </a:spcBef>
              <a:spcAft>
                <a:spcPts val="0"/>
              </a:spcAft>
              <a:buNone/>
            </a:pPr>
            <a:r>
              <a:t/>
            </a:r>
            <a:endParaRPr>
              <a:solidFill>
                <a:srgbClr val="00FFFF"/>
              </a:solidFill>
              <a:latin typeface="Maven Pro"/>
              <a:ea typeface="Maven Pro"/>
              <a:cs typeface="Maven Pro"/>
              <a:sym typeface="Maven Pro"/>
            </a:endParaRPr>
          </a:p>
          <a:p>
            <a:pPr indent="0" lvl="0" marL="0" rtl="0" algn="l">
              <a:spcBef>
                <a:spcPts val="0"/>
              </a:spcBef>
              <a:spcAft>
                <a:spcPts val="0"/>
              </a:spcAft>
              <a:buNone/>
            </a:pPr>
            <a:r>
              <a:rPr lang="en">
                <a:solidFill>
                  <a:srgbClr val="00FFFF"/>
                </a:solidFill>
                <a:latin typeface="Maven Pro"/>
                <a:ea typeface="Maven Pro"/>
                <a:cs typeface="Maven Pro"/>
                <a:sym typeface="Maven Pro"/>
              </a:rPr>
              <a:t>3. The central region also shows the maximum range in prices while the north east region shows the least.</a:t>
            </a:r>
            <a:endParaRPr>
              <a:solidFill>
                <a:srgbClr val="00FFFF"/>
              </a:solidFill>
              <a:latin typeface="Maven Pro"/>
              <a:ea typeface="Maven Pro"/>
              <a:cs typeface="Maven Pro"/>
              <a:sym typeface="Maven Pro"/>
            </a:endParaRPr>
          </a:p>
          <a:p>
            <a:pPr indent="0" lvl="0" marL="0" rtl="0" algn="l">
              <a:spcBef>
                <a:spcPts val="0"/>
              </a:spcBef>
              <a:spcAft>
                <a:spcPts val="0"/>
              </a:spcAft>
              <a:buNone/>
            </a:pPr>
            <a:r>
              <a:t/>
            </a:r>
            <a:endParaRPr>
              <a:solidFill>
                <a:srgbClr val="00FFFF"/>
              </a:solidFill>
              <a:latin typeface="Maven Pro"/>
              <a:ea typeface="Maven Pro"/>
              <a:cs typeface="Maven Pro"/>
              <a:sym typeface="Maven Pro"/>
            </a:endParaRPr>
          </a:p>
          <a:p>
            <a:pPr indent="0" lvl="0" marL="0" rtl="0" algn="l">
              <a:spcBef>
                <a:spcPts val="0"/>
              </a:spcBef>
              <a:spcAft>
                <a:spcPts val="0"/>
              </a:spcAft>
              <a:buNone/>
            </a:pPr>
            <a:r>
              <a:t/>
            </a:r>
            <a:endParaRPr>
              <a:solidFill>
                <a:srgbClr val="00FFFF"/>
              </a:solidFill>
              <a:latin typeface="Maven Pro"/>
              <a:ea typeface="Maven Pro"/>
              <a:cs typeface="Maven Pro"/>
              <a:sym typeface="Maven Pro"/>
            </a:endParaRPr>
          </a:p>
          <a:p>
            <a:pPr indent="0" lvl="0" marL="0" rtl="0" algn="l">
              <a:spcBef>
                <a:spcPts val="0"/>
              </a:spcBef>
              <a:spcAft>
                <a:spcPts val="0"/>
              </a:spcAft>
              <a:buNone/>
            </a:pPr>
            <a:r>
              <a:t/>
            </a:r>
            <a:endParaRPr>
              <a:solidFill>
                <a:srgbClr val="00FFFF"/>
              </a:solidFill>
              <a:latin typeface="Maven Pro"/>
              <a:ea typeface="Maven Pro"/>
              <a:cs typeface="Maven Pro"/>
              <a:sym typeface="Maven Pro"/>
            </a:endParaRPr>
          </a:p>
          <a:p>
            <a:pPr indent="0" lvl="0" marL="0" rtl="0" algn="l">
              <a:spcBef>
                <a:spcPts val="0"/>
              </a:spcBef>
              <a:spcAft>
                <a:spcPts val="0"/>
              </a:spcAft>
              <a:buNone/>
            </a:pPr>
            <a:r>
              <a:t/>
            </a:r>
            <a:endParaRPr>
              <a:solidFill>
                <a:srgbClr val="FFFFFF"/>
              </a:solidFill>
              <a:latin typeface="Maven Pro"/>
              <a:ea typeface="Maven Pro"/>
              <a:cs typeface="Maven Pro"/>
              <a:sym typeface="Maven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36"/>
          <p:cNvSpPr txBox="1"/>
          <p:nvPr>
            <p:ph idx="6" type="ctrTitle"/>
          </p:nvPr>
        </p:nvSpPr>
        <p:spPr>
          <a:xfrm>
            <a:off x="604850" y="198750"/>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SCATTER PLOT:</a:t>
            </a:r>
            <a:endParaRPr sz="3000"/>
          </a:p>
        </p:txBody>
      </p:sp>
      <p:sp>
        <p:nvSpPr>
          <p:cNvPr id="626" name="Google Shape;626;p36"/>
          <p:cNvSpPr txBox="1"/>
          <p:nvPr>
            <p:ph idx="2" type="ctrTitle"/>
          </p:nvPr>
        </p:nvSpPr>
        <p:spPr>
          <a:xfrm>
            <a:off x="3623778" y="1267450"/>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627" name="Google Shape;627;p36"/>
          <p:cNvSpPr txBox="1"/>
          <p:nvPr>
            <p:ph type="ctrTitle"/>
          </p:nvPr>
        </p:nvSpPr>
        <p:spPr>
          <a:xfrm>
            <a:off x="1011830" y="1267450"/>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628" name="Google Shape;628;p36"/>
          <p:cNvSpPr txBox="1"/>
          <p:nvPr>
            <p:ph idx="1" type="subTitle"/>
          </p:nvPr>
        </p:nvSpPr>
        <p:spPr>
          <a:xfrm>
            <a:off x="1011830" y="3491100"/>
            <a:ext cx="18813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629" name="Google Shape;629;p36"/>
          <p:cNvSpPr txBox="1"/>
          <p:nvPr>
            <p:ph idx="3" type="subTitle"/>
          </p:nvPr>
        </p:nvSpPr>
        <p:spPr>
          <a:xfrm>
            <a:off x="3623778" y="3491100"/>
            <a:ext cx="18813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composed mostly of hydrogen and helium</a:t>
            </a:r>
            <a:endParaRPr/>
          </a:p>
        </p:txBody>
      </p:sp>
      <p:sp>
        <p:nvSpPr>
          <p:cNvPr id="630" name="Google Shape;630;p36"/>
          <p:cNvSpPr txBox="1"/>
          <p:nvPr>
            <p:ph idx="4" type="ctrTitle"/>
          </p:nvPr>
        </p:nvSpPr>
        <p:spPr>
          <a:xfrm>
            <a:off x="6245198" y="1267450"/>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a:t>
            </a:r>
            <a:endParaRPr/>
          </a:p>
        </p:txBody>
      </p:sp>
      <p:sp>
        <p:nvSpPr>
          <p:cNvPr id="631" name="Google Shape;631;p36"/>
          <p:cNvSpPr txBox="1"/>
          <p:nvPr>
            <p:ph idx="5" type="subTitle"/>
          </p:nvPr>
        </p:nvSpPr>
        <p:spPr>
          <a:xfrm>
            <a:off x="7589450" y="1466525"/>
            <a:ext cx="1470600" cy="14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FFFFFF"/>
                </a:solidFill>
              </a:rPr>
              <a:t>Visualisation of</a:t>
            </a:r>
            <a:endParaRPr u="sng">
              <a:solidFill>
                <a:srgbClr val="FFFFFF"/>
              </a:solidFill>
            </a:endParaRPr>
          </a:p>
          <a:p>
            <a:pPr indent="0" lvl="0" marL="0" rtl="0" algn="l">
              <a:spcBef>
                <a:spcPts val="0"/>
              </a:spcBef>
              <a:spcAft>
                <a:spcPts val="0"/>
              </a:spcAft>
              <a:buNone/>
            </a:pPr>
            <a:r>
              <a:rPr lang="en" u="sng">
                <a:solidFill>
                  <a:srgbClr val="FFFFFF"/>
                </a:solidFill>
              </a:rPr>
              <a:t>Neighbourhood</a:t>
            </a:r>
            <a:endParaRPr u="sng">
              <a:solidFill>
                <a:srgbClr val="FFFFFF"/>
              </a:solidFill>
            </a:endParaRPr>
          </a:p>
          <a:p>
            <a:pPr indent="0" lvl="0" marL="0" rtl="0" algn="l">
              <a:spcBef>
                <a:spcPts val="0"/>
              </a:spcBef>
              <a:spcAft>
                <a:spcPts val="0"/>
              </a:spcAft>
              <a:buNone/>
            </a:pPr>
            <a:r>
              <a:rPr lang="en" u="sng">
                <a:solidFill>
                  <a:srgbClr val="FFFFFF"/>
                </a:solidFill>
              </a:rPr>
              <a:t>Group </a:t>
            </a:r>
            <a:r>
              <a:rPr lang="en" u="sng">
                <a:solidFill>
                  <a:srgbClr val="FFFFFF"/>
                </a:solidFill>
              </a:rPr>
              <a:t> vs </a:t>
            </a:r>
            <a:endParaRPr u="sng">
              <a:solidFill>
                <a:srgbClr val="FFFFFF"/>
              </a:solidFill>
            </a:endParaRPr>
          </a:p>
          <a:p>
            <a:pPr indent="0" lvl="0" marL="0" rtl="0" algn="l">
              <a:spcBef>
                <a:spcPts val="0"/>
              </a:spcBef>
              <a:spcAft>
                <a:spcPts val="0"/>
              </a:spcAft>
              <a:buNone/>
            </a:pPr>
            <a:r>
              <a:rPr lang="en" u="sng">
                <a:solidFill>
                  <a:srgbClr val="FFFFFF"/>
                </a:solidFill>
              </a:rPr>
              <a:t>location </a:t>
            </a:r>
            <a:endParaRPr u="sng">
              <a:solidFill>
                <a:srgbClr val="FFFFFF"/>
              </a:solidFill>
            </a:endParaRPr>
          </a:p>
          <a:p>
            <a:pPr indent="0" lvl="0" marL="0" rtl="0" algn="l">
              <a:spcBef>
                <a:spcPts val="0"/>
              </a:spcBef>
              <a:spcAft>
                <a:spcPts val="0"/>
              </a:spcAft>
              <a:buNone/>
            </a:pPr>
            <a:r>
              <a:t/>
            </a:r>
            <a:endParaRPr u="sng">
              <a:solidFill>
                <a:srgbClr val="FFFFFF"/>
              </a:solidFill>
            </a:endParaRPr>
          </a:p>
          <a:p>
            <a:pPr indent="0" lvl="0" marL="0" rtl="0" algn="l">
              <a:spcBef>
                <a:spcPts val="0"/>
              </a:spcBef>
              <a:spcAft>
                <a:spcPts val="0"/>
              </a:spcAft>
              <a:buNone/>
            </a:pPr>
            <a:r>
              <a:rPr lang="en">
                <a:solidFill>
                  <a:srgbClr val="00FFFF"/>
                </a:solidFill>
              </a:rPr>
              <a:t>Central region covers the largest area.</a:t>
            </a:r>
            <a:endParaRPr>
              <a:solidFill>
                <a:srgbClr val="00FFFF"/>
              </a:solidFill>
            </a:endParaRPr>
          </a:p>
          <a:p>
            <a:pPr indent="0" lvl="0" marL="0" rtl="0" algn="l">
              <a:spcBef>
                <a:spcPts val="0"/>
              </a:spcBef>
              <a:spcAft>
                <a:spcPts val="0"/>
              </a:spcAft>
              <a:buNone/>
            </a:pPr>
            <a:r>
              <a:t/>
            </a:r>
            <a:endParaRPr>
              <a:solidFill>
                <a:srgbClr val="00FFFF"/>
              </a:solidFill>
            </a:endParaRPr>
          </a:p>
          <a:p>
            <a:pPr indent="0" lvl="0" marL="0" rtl="0" algn="l">
              <a:spcBef>
                <a:spcPts val="0"/>
              </a:spcBef>
              <a:spcAft>
                <a:spcPts val="0"/>
              </a:spcAft>
              <a:buNone/>
            </a:pPr>
            <a:r>
              <a:rPr lang="en">
                <a:solidFill>
                  <a:srgbClr val="00FFFF"/>
                </a:solidFill>
              </a:rPr>
              <a:t>n</a:t>
            </a:r>
            <a:r>
              <a:rPr lang="en">
                <a:solidFill>
                  <a:srgbClr val="00FFFF"/>
                </a:solidFill>
              </a:rPr>
              <a:t>orth -east region has the least.</a:t>
            </a:r>
            <a:endParaRPr>
              <a:solidFill>
                <a:srgbClr val="00FFFF"/>
              </a:solidFill>
            </a:endParaRPr>
          </a:p>
          <a:p>
            <a:pPr indent="0" lvl="0" marL="0" rtl="0" algn="l">
              <a:spcBef>
                <a:spcPts val="0"/>
              </a:spcBef>
              <a:spcAft>
                <a:spcPts val="0"/>
              </a:spcAft>
              <a:buNone/>
            </a:pPr>
            <a:r>
              <a:t/>
            </a:r>
            <a:endParaRPr u="sng">
              <a:solidFill>
                <a:srgbClr val="FFFFFF"/>
              </a:solidFill>
            </a:endParaRPr>
          </a:p>
          <a:p>
            <a:pPr indent="0" lvl="0" marL="0" rtl="0" algn="l">
              <a:spcBef>
                <a:spcPts val="0"/>
              </a:spcBef>
              <a:spcAft>
                <a:spcPts val="0"/>
              </a:spcAft>
              <a:buNone/>
            </a:pPr>
            <a:r>
              <a:t/>
            </a:r>
            <a:endParaRPr u="sng">
              <a:solidFill>
                <a:srgbClr val="FFFFFF"/>
              </a:solidFill>
            </a:endParaRPr>
          </a:p>
        </p:txBody>
      </p:sp>
      <p:grpSp>
        <p:nvGrpSpPr>
          <p:cNvPr id="632" name="Google Shape;632;p36"/>
          <p:cNvGrpSpPr/>
          <p:nvPr/>
        </p:nvGrpSpPr>
        <p:grpSpPr>
          <a:xfrm>
            <a:off x="3689974" y="2403057"/>
            <a:ext cx="1748907" cy="960537"/>
            <a:chOff x="2534925" y="2231825"/>
            <a:chExt cx="889350" cy="488475"/>
          </a:xfrm>
        </p:grpSpPr>
        <p:sp>
          <p:nvSpPr>
            <p:cNvPr id="633" name="Google Shape;633;p36"/>
            <p:cNvSpPr/>
            <p:nvPr/>
          </p:nvSpPr>
          <p:spPr>
            <a:xfrm>
              <a:off x="3334150" y="2674775"/>
              <a:ext cx="90125" cy="21125"/>
            </a:xfrm>
            <a:custGeom>
              <a:rect b="b" l="l" r="r" t="t"/>
              <a:pathLst>
                <a:path extrusionOk="0" h="845" w="3605">
                  <a:moveTo>
                    <a:pt x="353" y="0"/>
                  </a:moveTo>
                  <a:cubicBezTo>
                    <a:pt x="164" y="0"/>
                    <a:pt x="13" y="151"/>
                    <a:pt x="0" y="340"/>
                  </a:cubicBezTo>
                  <a:lnTo>
                    <a:pt x="0" y="353"/>
                  </a:lnTo>
                  <a:cubicBezTo>
                    <a:pt x="0" y="542"/>
                    <a:pt x="152" y="706"/>
                    <a:pt x="341" y="706"/>
                  </a:cubicBezTo>
                  <a:lnTo>
                    <a:pt x="3239" y="844"/>
                  </a:lnTo>
                  <a:cubicBezTo>
                    <a:pt x="3428" y="844"/>
                    <a:pt x="3592" y="693"/>
                    <a:pt x="3604" y="504"/>
                  </a:cubicBezTo>
                  <a:lnTo>
                    <a:pt x="3604" y="365"/>
                  </a:lnTo>
                  <a:cubicBezTo>
                    <a:pt x="3604" y="164"/>
                    <a:pt x="3453" y="0"/>
                    <a:pt x="3251"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6"/>
            <p:cNvSpPr/>
            <p:nvPr/>
          </p:nvSpPr>
          <p:spPr>
            <a:xfrm>
              <a:off x="2534925" y="2656800"/>
              <a:ext cx="90125" cy="19875"/>
            </a:xfrm>
            <a:custGeom>
              <a:rect b="b" l="l" r="r" t="t"/>
              <a:pathLst>
                <a:path extrusionOk="0" h="795" w="3605">
                  <a:moveTo>
                    <a:pt x="319" y="0"/>
                  </a:moveTo>
                  <a:cubicBezTo>
                    <a:pt x="141" y="0"/>
                    <a:pt x="1" y="146"/>
                    <a:pt x="1" y="316"/>
                  </a:cubicBezTo>
                  <a:lnTo>
                    <a:pt x="1" y="769"/>
                  </a:lnTo>
                  <a:lnTo>
                    <a:pt x="1" y="795"/>
                  </a:lnTo>
                  <a:lnTo>
                    <a:pt x="3605" y="795"/>
                  </a:lnTo>
                  <a:lnTo>
                    <a:pt x="3592" y="769"/>
                  </a:lnTo>
                  <a:lnTo>
                    <a:pt x="3592" y="454"/>
                  </a:lnTo>
                  <a:cubicBezTo>
                    <a:pt x="3605" y="278"/>
                    <a:pt x="3466" y="139"/>
                    <a:pt x="3290" y="127"/>
                  </a:cubicBezTo>
                  <a:lnTo>
                    <a:pt x="341" y="1"/>
                  </a:lnTo>
                  <a:cubicBezTo>
                    <a:pt x="334" y="0"/>
                    <a:pt x="326" y="0"/>
                    <a:pt x="31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6"/>
            <p:cNvSpPr/>
            <p:nvPr/>
          </p:nvSpPr>
          <p:spPr>
            <a:xfrm>
              <a:off x="3327850" y="2589525"/>
              <a:ext cx="90750" cy="31150"/>
            </a:xfrm>
            <a:custGeom>
              <a:rect b="b" l="l" r="r" t="t"/>
              <a:pathLst>
                <a:path extrusionOk="0" h="1246" w="3630">
                  <a:moveTo>
                    <a:pt x="3256" y="1"/>
                  </a:moveTo>
                  <a:cubicBezTo>
                    <a:pt x="3234" y="1"/>
                    <a:pt x="3211" y="3"/>
                    <a:pt x="3188" y="8"/>
                  </a:cubicBezTo>
                  <a:lnTo>
                    <a:pt x="290" y="600"/>
                  </a:lnTo>
                  <a:cubicBezTo>
                    <a:pt x="114" y="625"/>
                    <a:pt x="0" y="789"/>
                    <a:pt x="38" y="965"/>
                  </a:cubicBezTo>
                  <a:cubicBezTo>
                    <a:pt x="61" y="1127"/>
                    <a:pt x="200" y="1246"/>
                    <a:pt x="359" y="1246"/>
                  </a:cubicBezTo>
                  <a:cubicBezTo>
                    <a:pt x="373" y="1246"/>
                    <a:pt x="388" y="1245"/>
                    <a:pt x="404" y="1243"/>
                  </a:cubicBezTo>
                  <a:lnTo>
                    <a:pt x="3327" y="802"/>
                  </a:lnTo>
                  <a:cubicBezTo>
                    <a:pt x="3503" y="776"/>
                    <a:pt x="3629" y="600"/>
                    <a:pt x="3592" y="424"/>
                  </a:cubicBezTo>
                  <a:cubicBezTo>
                    <a:pt x="3592" y="373"/>
                    <a:pt x="3579" y="323"/>
                    <a:pt x="3566" y="272"/>
                  </a:cubicBezTo>
                  <a:cubicBezTo>
                    <a:pt x="3544" y="108"/>
                    <a:pt x="3408" y="1"/>
                    <a:pt x="325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6"/>
            <p:cNvSpPr/>
            <p:nvPr/>
          </p:nvSpPr>
          <p:spPr>
            <a:xfrm>
              <a:off x="2544075" y="2571875"/>
              <a:ext cx="90125" cy="34100"/>
            </a:xfrm>
            <a:custGeom>
              <a:rect b="b" l="l" r="r" t="t"/>
              <a:pathLst>
                <a:path extrusionOk="0" h="1364" w="3605">
                  <a:moveTo>
                    <a:pt x="384" y="0"/>
                  </a:moveTo>
                  <a:cubicBezTo>
                    <a:pt x="243" y="0"/>
                    <a:pt x="107" y="96"/>
                    <a:pt x="63" y="248"/>
                  </a:cubicBezTo>
                  <a:lnTo>
                    <a:pt x="38" y="411"/>
                  </a:lnTo>
                  <a:cubicBezTo>
                    <a:pt x="0" y="588"/>
                    <a:pt x="114" y="764"/>
                    <a:pt x="290" y="789"/>
                  </a:cubicBezTo>
                  <a:lnTo>
                    <a:pt x="3188" y="1356"/>
                  </a:lnTo>
                  <a:cubicBezTo>
                    <a:pt x="3210" y="1361"/>
                    <a:pt x="3231" y="1363"/>
                    <a:pt x="3252" y="1363"/>
                  </a:cubicBezTo>
                  <a:cubicBezTo>
                    <a:pt x="3405" y="1363"/>
                    <a:pt x="3544" y="1247"/>
                    <a:pt x="3566" y="1092"/>
                  </a:cubicBezTo>
                  <a:cubicBezTo>
                    <a:pt x="3604" y="928"/>
                    <a:pt x="3503" y="752"/>
                    <a:pt x="3327" y="714"/>
                  </a:cubicBezTo>
                  <a:lnTo>
                    <a:pt x="454" y="8"/>
                  </a:lnTo>
                  <a:cubicBezTo>
                    <a:pt x="431" y="3"/>
                    <a:pt x="408" y="0"/>
                    <a:pt x="384"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6"/>
            <p:cNvSpPr/>
            <p:nvPr/>
          </p:nvSpPr>
          <p:spPr>
            <a:xfrm>
              <a:off x="3308325" y="2507375"/>
              <a:ext cx="87900" cy="45050"/>
            </a:xfrm>
            <a:custGeom>
              <a:rect b="b" l="l" r="r" t="t"/>
              <a:pathLst>
                <a:path extrusionOk="0" h="1802" w="3516">
                  <a:moveTo>
                    <a:pt x="3105" y="1"/>
                  </a:moveTo>
                  <a:cubicBezTo>
                    <a:pt x="3061" y="1"/>
                    <a:pt x="3017" y="10"/>
                    <a:pt x="2974" y="30"/>
                  </a:cubicBezTo>
                  <a:lnTo>
                    <a:pt x="240" y="1164"/>
                  </a:lnTo>
                  <a:cubicBezTo>
                    <a:pt x="76" y="1227"/>
                    <a:pt x="0" y="1416"/>
                    <a:pt x="76" y="1580"/>
                  </a:cubicBezTo>
                  <a:cubicBezTo>
                    <a:pt x="115" y="1718"/>
                    <a:pt x="239" y="1802"/>
                    <a:pt x="370" y="1802"/>
                  </a:cubicBezTo>
                  <a:cubicBezTo>
                    <a:pt x="406" y="1802"/>
                    <a:pt x="443" y="1795"/>
                    <a:pt x="479" y="1782"/>
                  </a:cubicBezTo>
                  <a:lnTo>
                    <a:pt x="3264" y="761"/>
                  </a:lnTo>
                  <a:cubicBezTo>
                    <a:pt x="3428" y="698"/>
                    <a:pt x="3516" y="509"/>
                    <a:pt x="3453" y="345"/>
                  </a:cubicBezTo>
                  <a:lnTo>
                    <a:pt x="3390" y="207"/>
                  </a:lnTo>
                  <a:cubicBezTo>
                    <a:pt x="3343" y="76"/>
                    <a:pt x="3228" y="1"/>
                    <a:pt x="3105"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6"/>
            <p:cNvSpPr/>
            <p:nvPr/>
          </p:nvSpPr>
          <p:spPr>
            <a:xfrm>
              <a:off x="2569900" y="2490675"/>
              <a:ext cx="86650" cy="47800"/>
            </a:xfrm>
            <a:custGeom>
              <a:rect b="b" l="l" r="r" t="t"/>
              <a:pathLst>
                <a:path extrusionOk="0" h="1912" w="3466">
                  <a:moveTo>
                    <a:pt x="433" y="1"/>
                  </a:moveTo>
                  <a:cubicBezTo>
                    <a:pt x="306" y="1"/>
                    <a:pt x="182" y="74"/>
                    <a:pt x="127" y="194"/>
                  </a:cubicBezTo>
                  <a:cubicBezTo>
                    <a:pt x="114" y="232"/>
                    <a:pt x="89" y="282"/>
                    <a:pt x="64" y="333"/>
                  </a:cubicBezTo>
                  <a:cubicBezTo>
                    <a:pt x="1" y="497"/>
                    <a:pt x="76" y="698"/>
                    <a:pt x="240" y="761"/>
                  </a:cubicBezTo>
                  <a:lnTo>
                    <a:pt x="2974" y="1883"/>
                  </a:lnTo>
                  <a:cubicBezTo>
                    <a:pt x="3017" y="1902"/>
                    <a:pt x="3063" y="1912"/>
                    <a:pt x="3108" y="1912"/>
                  </a:cubicBezTo>
                  <a:cubicBezTo>
                    <a:pt x="3234" y="1912"/>
                    <a:pt x="3356" y="1837"/>
                    <a:pt x="3403" y="1706"/>
                  </a:cubicBezTo>
                  <a:cubicBezTo>
                    <a:pt x="3466" y="1555"/>
                    <a:pt x="3403" y="1366"/>
                    <a:pt x="3239" y="1290"/>
                  </a:cubicBezTo>
                  <a:lnTo>
                    <a:pt x="568" y="30"/>
                  </a:lnTo>
                  <a:cubicBezTo>
                    <a:pt x="524" y="10"/>
                    <a:pt x="478" y="1"/>
                    <a:pt x="433"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6"/>
            <p:cNvSpPr/>
            <p:nvPr/>
          </p:nvSpPr>
          <p:spPr>
            <a:xfrm>
              <a:off x="3276175" y="2431275"/>
              <a:ext cx="81625" cy="57700"/>
            </a:xfrm>
            <a:custGeom>
              <a:rect b="b" l="l" r="r" t="t"/>
              <a:pathLst>
                <a:path extrusionOk="0" h="2308" w="3265">
                  <a:moveTo>
                    <a:pt x="2817" y="1"/>
                  </a:moveTo>
                  <a:cubicBezTo>
                    <a:pt x="2754" y="1"/>
                    <a:pt x="2691" y="20"/>
                    <a:pt x="2634" y="63"/>
                  </a:cubicBezTo>
                  <a:lnTo>
                    <a:pt x="190" y="1713"/>
                  </a:lnTo>
                  <a:cubicBezTo>
                    <a:pt x="39" y="1801"/>
                    <a:pt x="1" y="2003"/>
                    <a:pt x="102" y="2154"/>
                  </a:cubicBezTo>
                  <a:cubicBezTo>
                    <a:pt x="159" y="2252"/>
                    <a:pt x="263" y="2308"/>
                    <a:pt x="370" y="2308"/>
                  </a:cubicBezTo>
                  <a:cubicBezTo>
                    <a:pt x="429" y="2308"/>
                    <a:pt x="489" y="2291"/>
                    <a:pt x="543" y="2255"/>
                  </a:cubicBezTo>
                  <a:lnTo>
                    <a:pt x="3063" y="718"/>
                  </a:lnTo>
                  <a:cubicBezTo>
                    <a:pt x="3214" y="630"/>
                    <a:pt x="3264" y="428"/>
                    <a:pt x="3176" y="277"/>
                  </a:cubicBezTo>
                  <a:lnTo>
                    <a:pt x="3088" y="151"/>
                  </a:lnTo>
                  <a:cubicBezTo>
                    <a:pt x="3025" y="56"/>
                    <a:pt x="2922" y="1"/>
                    <a:pt x="281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2611475" y="2416250"/>
              <a:ext cx="80050" cy="60225"/>
            </a:xfrm>
            <a:custGeom>
              <a:rect b="b" l="l" r="r" t="t"/>
              <a:pathLst>
                <a:path extrusionOk="0" h="2409" w="3202">
                  <a:moveTo>
                    <a:pt x="448" y="1"/>
                  </a:moveTo>
                  <a:cubicBezTo>
                    <a:pt x="352" y="1"/>
                    <a:pt x="256" y="46"/>
                    <a:pt x="190" y="134"/>
                  </a:cubicBezTo>
                  <a:lnTo>
                    <a:pt x="102" y="260"/>
                  </a:lnTo>
                  <a:cubicBezTo>
                    <a:pt x="1" y="412"/>
                    <a:pt x="39" y="613"/>
                    <a:pt x="190" y="714"/>
                  </a:cubicBezTo>
                  <a:lnTo>
                    <a:pt x="2647" y="2352"/>
                  </a:lnTo>
                  <a:cubicBezTo>
                    <a:pt x="2704" y="2390"/>
                    <a:pt x="2768" y="2408"/>
                    <a:pt x="2831" y="2408"/>
                  </a:cubicBezTo>
                  <a:cubicBezTo>
                    <a:pt x="2936" y="2408"/>
                    <a:pt x="3038" y="2358"/>
                    <a:pt x="3101" y="2264"/>
                  </a:cubicBezTo>
                  <a:cubicBezTo>
                    <a:pt x="3202" y="2113"/>
                    <a:pt x="3164" y="1924"/>
                    <a:pt x="3025" y="1810"/>
                  </a:cubicBezTo>
                  <a:lnTo>
                    <a:pt x="644" y="71"/>
                  </a:lnTo>
                  <a:cubicBezTo>
                    <a:pt x="586" y="24"/>
                    <a:pt x="517" y="1"/>
                    <a:pt x="448"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3232400" y="2364300"/>
              <a:ext cx="72475" cy="68850"/>
            </a:xfrm>
            <a:custGeom>
              <a:rect b="b" l="l" r="r" t="t"/>
              <a:pathLst>
                <a:path extrusionOk="0" h="2754" w="2899">
                  <a:moveTo>
                    <a:pt x="2439" y="1"/>
                  </a:moveTo>
                  <a:cubicBezTo>
                    <a:pt x="2354" y="1"/>
                    <a:pt x="2268" y="32"/>
                    <a:pt x="2205" y="95"/>
                  </a:cubicBezTo>
                  <a:lnTo>
                    <a:pt x="126" y="2187"/>
                  </a:lnTo>
                  <a:cubicBezTo>
                    <a:pt x="0" y="2313"/>
                    <a:pt x="0" y="2515"/>
                    <a:pt x="126" y="2641"/>
                  </a:cubicBezTo>
                  <a:cubicBezTo>
                    <a:pt x="187" y="2715"/>
                    <a:pt x="277" y="2753"/>
                    <a:pt x="366" y="2753"/>
                  </a:cubicBezTo>
                  <a:cubicBezTo>
                    <a:pt x="444" y="2753"/>
                    <a:pt x="521" y="2724"/>
                    <a:pt x="580" y="2666"/>
                  </a:cubicBezTo>
                  <a:lnTo>
                    <a:pt x="2760" y="675"/>
                  </a:lnTo>
                  <a:cubicBezTo>
                    <a:pt x="2899" y="549"/>
                    <a:pt x="2899" y="335"/>
                    <a:pt x="2772" y="209"/>
                  </a:cubicBezTo>
                  <a:cubicBezTo>
                    <a:pt x="2747" y="171"/>
                    <a:pt x="2709" y="133"/>
                    <a:pt x="2672" y="95"/>
                  </a:cubicBezTo>
                  <a:cubicBezTo>
                    <a:pt x="2609" y="32"/>
                    <a:pt x="2524" y="1"/>
                    <a:pt x="243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p:nvPr/>
          </p:nvSpPr>
          <p:spPr>
            <a:xfrm>
              <a:off x="2667250" y="2351575"/>
              <a:ext cx="70275" cy="70725"/>
            </a:xfrm>
            <a:custGeom>
              <a:rect b="b" l="l" r="r" t="t"/>
              <a:pathLst>
                <a:path extrusionOk="0" h="2829" w="2811">
                  <a:moveTo>
                    <a:pt x="455" y="1"/>
                  </a:moveTo>
                  <a:cubicBezTo>
                    <a:pt x="376" y="1"/>
                    <a:pt x="298" y="29"/>
                    <a:pt x="240" y="88"/>
                  </a:cubicBezTo>
                  <a:lnTo>
                    <a:pt x="126" y="201"/>
                  </a:lnTo>
                  <a:cubicBezTo>
                    <a:pt x="0" y="315"/>
                    <a:pt x="0" y="529"/>
                    <a:pt x="126" y="655"/>
                  </a:cubicBezTo>
                  <a:lnTo>
                    <a:pt x="2231" y="2734"/>
                  </a:lnTo>
                  <a:cubicBezTo>
                    <a:pt x="2287" y="2797"/>
                    <a:pt x="2369" y="2828"/>
                    <a:pt x="2453" y="2828"/>
                  </a:cubicBezTo>
                  <a:cubicBezTo>
                    <a:pt x="2536" y="2828"/>
                    <a:pt x="2621" y="2797"/>
                    <a:pt x="2684" y="2734"/>
                  </a:cubicBezTo>
                  <a:cubicBezTo>
                    <a:pt x="2810" y="2620"/>
                    <a:pt x="2810" y="2419"/>
                    <a:pt x="2697" y="2280"/>
                  </a:cubicBezTo>
                  <a:lnTo>
                    <a:pt x="706" y="113"/>
                  </a:lnTo>
                  <a:cubicBezTo>
                    <a:pt x="638" y="39"/>
                    <a:pt x="546" y="1"/>
                    <a:pt x="455"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6"/>
            <p:cNvSpPr/>
            <p:nvPr/>
          </p:nvSpPr>
          <p:spPr>
            <a:xfrm>
              <a:off x="3178200" y="2308875"/>
              <a:ext cx="62400" cy="78050"/>
            </a:xfrm>
            <a:custGeom>
              <a:rect b="b" l="l" r="r" t="t"/>
              <a:pathLst>
                <a:path extrusionOk="0" h="3122" w="2496">
                  <a:moveTo>
                    <a:pt x="1997" y="1"/>
                  </a:moveTo>
                  <a:cubicBezTo>
                    <a:pt x="1892" y="1"/>
                    <a:pt x="1790" y="51"/>
                    <a:pt x="1727" y="145"/>
                  </a:cubicBezTo>
                  <a:lnTo>
                    <a:pt x="89" y="2615"/>
                  </a:lnTo>
                  <a:cubicBezTo>
                    <a:pt x="1" y="2753"/>
                    <a:pt x="39" y="2955"/>
                    <a:pt x="177" y="3056"/>
                  </a:cubicBezTo>
                  <a:cubicBezTo>
                    <a:pt x="237" y="3101"/>
                    <a:pt x="304" y="3122"/>
                    <a:pt x="371" y="3122"/>
                  </a:cubicBezTo>
                  <a:cubicBezTo>
                    <a:pt x="472" y="3122"/>
                    <a:pt x="570" y="3072"/>
                    <a:pt x="631" y="2980"/>
                  </a:cubicBezTo>
                  <a:lnTo>
                    <a:pt x="2383" y="599"/>
                  </a:lnTo>
                  <a:cubicBezTo>
                    <a:pt x="2496" y="460"/>
                    <a:pt x="2458" y="258"/>
                    <a:pt x="2307" y="158"/>
                  </a:cubicBezTo>
                  <a:lnTo>
                    <a:pt x="2181" y="57"/>
                  </a:lnTo>
                  <a:cubicBezTo>
                    <a:pt x="2124" y="19"/>
                    <a:pt x="2060" y="1"/>
                    <a:pt x="1997"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6"/>
            <p:cNvSpPr/>
            <p:nvPr/>
          </p:nvSpPr>
          <p:spPr>
            <a:xfrm>
              <a:off x="2733725" y="2298900"/>
              <a:ext cx="60175" cy="79600"/>
            </a:xfrm>
            <a:custGeom>
              <a:rect b="b" l="l" r="r" t="t"/>
              <a:pathLst>
                <a:path extrusionOk="0" h="3184" w="2407">
                  <a:moveTo>
                    <a:pt x="498" y="1"/>
                  </a:moveTo>
                  <a:cubicBezTo>
                    <a:pt x="439" y="1"/>
                    <a:pt x="380" y="17"/>
                    <a:pt x="328" y="53"/>
                  </a:cubicBezTo>
                  <a:lnTo>
                    <a:pt x="202" y="141"/>
                  </a:lnTo>
                  <a:cubicBezTo>
                    <a:pt x="51" y="242"/>
                    <a:pt x="0" y="443"/>
                    <a:pt x="114" y="594"/>
                  </a:cubicBezTo>
                  <a:lnTo>
                    <a:pt x="1752" y="3039"/>
                  </a:lnTo>
                  <a:cubicBezTo>
                    <a:pt x="1814" y="3133"/>
                    <a:pt x="1921" y="3183"/>
                    <a:pt x="2027" y="3183"/>
                  </a:cubicBezTo>
                  <a:cubicBezTo>
                    <a:pt x="2090" y="3183"/>
                    <a:pt x="2153" y="3165"/>
                    <a:pt x="2205" y="3127"/>
                  </a:cubicBezTo>
                  <a:cubicBezTo>
                    <a:pt x="2356" y="3026"/>
                    <a:pt x="2407" y="2837"/>
                    <a:pt x="2306" y="2686"/>
                  </a:cubicBezTo>
                  <a:lnTo>
                    <a:pt x="781" y="166"/>
                  </a:lnTo>
                  <a:cubicBezTo>
                    <a:pt x="716" y="59"/>
                    <a:pt x="607" y="1"/>
                    <a:pt x="498"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6"/>
            <p:cNvSpPr/>
            <p:nvPr/>
          </p:nvSpPr>
          <p:spPr>
            <a:xfrm>
              <a:off x="3116150" y="2267350"/>
              <a:ext cx="49800" cy="84650"/>
            </a:xfrm>
            <a:custGeom>
              <a:rect b="b" l="l" r="r" t="t"/>
              <a:pathLst>
                <a:path extrusionOk="0" h="3386" w="1992">
                  <a:moveTo>
                    <a:pt x="1483" y="0"/>
                  </a:moveTo>
                  <a:cubicBezTo>
                    <a:pt x="1359" y="0"/>
                    <a:pt x="1244" y="75"/>
                    <a:pt x="1198" y="206"/>
                  </a:cubicBezTo>
                  <a:lnTo>
                    <a:pt x="64" y="2927"/>
                  </a:lnTo>
                  <a:cubicBezTo>
                    <a:pt x="1" y="3091"/>
                    <a:pt x="76" y="3280"/>
                    <a:pt x="240" y="3356"/>
                  </a:cubicBezTo>
                  <a:cubicBezTo>
                    <a:pt x="283" y="3376"/>
                    <a:pt x="328" y="3385"/>
                    <a:pt x="373" y="3385"/>
                  </a:cubicBezTo>
                  <a:cubicBezTo>
                    <a:pt x="496" y="3385"/>
                    <a:pt x="613" y="3313"/>
                    <a:pt x="668" y="3192"/>
                  </a:cubicBezTo>
                  <a:lnTo>
                    <a:pt x="1916" y="521"/>
                  </a:lnTo>
                  <a:cubicBezTo>
                    <a:pt x="1992" y="357"/>
                    <a:pt x="1929" y="155"/>
                    <a:pt x="1765" y="92"/>
                  </a:cubicBezTo>
                  <a:lnTo>
                    <a:pt x="1613" y="29"/>
                  </a:lnTo>
                  <a:cubicBezTo>
                    <a:pt x="1571" y="10"/>
                    <a:pt x="1526" y="0"/>
                    <a:pt x="1483"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p:nvPr/>
          </p:nvSpPr>
          <p:spPr>
            <a:xfrm>
              <a:off x="2809950" y="2260450"/>
              <a:ext cx="48225" cy="85700"/>
            </a:xfrm>
            <a:custGeom>
              <a:rect b="b" l="l" r="r" t="t"/>
              <a:pathLst>
                <a:path extrusionOk="0" h="3428" w="1929">
                  <a:moveTo>
                    <a:pt x="514" y="1"/>
                  </a:moveTo>
                  <a:cubicBezTo>
                    <a:pt x="473" y="1"/>
                    <a:pt x="431" y="10"/>
                    <a:pt x="391" y="28"/>
                  </a:cubicBezTo>
                  <a:lnTo>
                    <a:pt x="253" y="78"/>
                  </a:lnTo>
                  <a:cubicBezTo>
                    <a:pt x="76" y="141"/>
                    <a:pt x="1" y="330"/>
                    <a:pt x="76" y="507"/>
                  </a:cubicBezTo>
                  <a:lnTo>
                    <a:pt x="1210" y="3229"/>
                  </a:lnTo>
                  <a:cubicBezTo>
                    <a:pt x="1258" y="3354"/>
                    <a:pt x="1380" y="3427"/>
                    <a:pt x="1507" y="3427"/>
                  </a:cubicBezTo>
                  <a:cubicBezTo>
                    <a:pt x="1547" y="3427"/>
                    <a:pt x="1587" y="3420"/>
                    <a:pt x="1626" y="3405"/>
                  </a:cubicBezTo>
                  <a:lnTo>
                    <a:pt x="1928" y="3292"/>
                  </a:lnTo>
                  <a:lnTo>
                    <a:pt x="807" y="217"/>
                  </a:lnTo>
                  <a:cubicBezTo>
                    <a:pt x="759" y="84"/>
                    <a:pt x="640" y="1"/>
                    <a:pt x="51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6"/>
            <p:cNvSpPr/>
            <p:nvPr/>
          </p:nvSpPr>
          <p:spPr>
            <a:xfrm>
              <a:off x="3048725" y="2241100"/>
              <a:ext cx="35950" cy="88625"/>
            </a:xfrm>
            <a:custGeom>
              <a:rect b="b" l="l" r="r" t="t"/>
              <a:pathLst>
                <a:path extrusionOk="0" h="3545" w="1438">
                  <a:moveTo>
                    <a:pt x="916" y="1"/>
                  </a:moveTo>
                  <a:cubicBezTo>
                    <a:pt x="767" y="1"/>
                    <a:pt x="639" y="107"/>
                    <a:pt x="606" y="260"/>
                  </a:cubicBezTo>
                  <a:lnTo>
                    <a:pt x="39" y="3171"/>
                  </a:lnTo>
                  <a:cubicBezTo>
                    <a:pt x="1" y="3335"/>
                    <a:pt x="114" y="3511"/>
                    <a:pt x="291" y="3536"/>
                  </a:cubicBezTo>
                  <a:cubicBezTo>
                    <a:pt x="314" y="3542"/>
                    <a:pt x="338" y="3544"/>
                    <a:pt x="361" y="3544"/>
                  </a:cubicBezTo>
                  <a:cubicBezTo>
                    <a:pt x="502" y="3544"/>
                    <a:pt x="636" y="3450"/>
                    <a:pt x="669" y="3310"/>
                  </a:cubicBezTo>
                  <a:lnTo>
                    <a:pt x="1387" y="437"/>
                  </a:lnTo>
                  <a:cubicBezTo>
                    <a:pt x="1437" y="260"/>
                    <a:pt x="1324" y="84"/>
                    <a:pt x="1148" y="46"/>
                  </a:cubicBezTo>
                  <a:lnTo>
                    <a:pt x="984" y="8"/>
                  </a:lnTo>
                  <a:cubicBezTo>
                    <a:pt x="961" y="3"/>
                    <a:pt x="938" y="1"/>
                    <a:pt x="916"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6"/>
            <p:cNvSpPr/>
            <p:nvPr/>
          </p:nvSpPr>
          <p:spPr>
            <a:xfrm>
              <a:off x="2892475" y="2237650"/>
              <a:ext cx="32475" cy="89225"/>
            </a:xfrm>
            <a:custGeom>
              <a:rect b="b" l="l" r="r" t="t"/>
              <a:pathLst>
                <a:path extrusionOk="0" h="3569" w="1299">
                  <a:moveTo>
                    <a:pt x="518" y="1"/>
                  </a:moveTo>
                  <a:cubicBezTo>
                    <a:pt x="497" y="1"/>
                    <a:pt x="476" y="3"/>
                    <a:pt x="455" y="8"/>
                  </a:cubicBezTo>
                  <a:lnTo>
                    <a:pt x="291" y="33"/>
                  </a:lnTo>
                  <a:cubicBezTo>
                    <a:pt x="114" y="71"/>
                    <a:pt x="1" y="234"/>
                    <a:pt x="39" y="411"/>
                  </a:cubicBezTo>
                  <a:lnTo>
                    <a:pt x="618" y="3309"/>
                  </a:lnTo>
                  <a:cubicBezTo>
                    <a:pt x="651" y="3472"/>
                    <a:pt x="786" y="3569"/>
                    <a:pt x="935" y="3569"/>
                  </a:cubicBezTo>
                  <a:cubicBezTo>
                    <a:pt x="960" y="3569"/>
                    <a:pt x="984" y="3566"/>
                    <a:pt x="1009" y="3561"/>
                  </a:cubicBezTo>
                  <a:cubicBezTo>
                    <a:pt x="1173" y="3536"/>
                    <a:pt x="1299" y="3372"/>
                    <a:pt x="1274" y="3196"/>
                  </a:cubicBezTo>
                  <a:lnTo>
                    <a:pt x="820" y="272"/>
                  </a:lnTo>
                  <a:cubicBezTo>
                    <a:pt x="798" y="117"/>
                    <a:pt x="668" y="1"/>
                    <a:pt x="518"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6"/>
            <p:cNvSpPr/>
            <p:nvPr/>
          </p:nvSpPr>
          <p:spPr>
            <a:xfrm>
              <a:off x="2978800" y="2231825"/>
              <a:ext cx="19875" cy="89825"/>
            </a:xfrm>
            <a:custGeom>
              <a:rect b="b" l="l" r="r" t="t"/>
              <a:pathLst>
                <a:path extrusionOk="0" h="3593" w="795">
                  <a:moveTo>
                    <a:pt x="306" y="0"/>
                  </a:moveTo>
                  <a:cubicBezTo>
                    <a:pt x="139" y="0"/>
                    <a:pt x="1" y="135"/>
                    <a:pt x="1" y="316"/>
                  </a:cubicBezTo>
                  <a:lnTo>
                    <a:pt x="1" y="3265"/>
                  </a:lnTo>
                  <a:cubicBezTo>
                    <a:pt x="1" y="3441"/>
                    <a:pt x="139" y="3580"/>
                    <a:pt x="316" y="3592"/>
                  </a:cubicBezTo>
                  <a:lnTo>
                    <a:pt x="328" y="3592"/>
                  </a:lnTo>
                  <a:cubicBezTo>
                    <a:pt x="505" y="3592"/>
                    <a:pt x="656" y="3454"/>
                    <a:pt x="656" y="3277"/>
                  </a:cubicBezTo>
                  <a:lnTo>
                    <a:pt x="794" y="329"/>
                  </a:lnTo>
                  <a:cubicBezTo>
                    <a:pt x="794" y="152"/>
                    <a:pt x="656" y="1"/>
                    <a:pt x="479" y="1"/>
                  </a:cubicBezTo>
                  <a:lnTo>
                    <a:pt x="328" y="1"/>
                  </a:lnTo>
                  <a:cubicBezTo>
                    <a:pt x="321" y="1"/>
                    <a:pt x="313" y="0"/>
                    <a:pt x="30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p:nvPr/>
          </p:nvSpPr>
          <p:spPr>
            <a:xfrm>
              <a:off x="2932775" y="2646625"/>
              <a:ext cx="86700" cy="73675"/>
            </a:xfrm>
            <a:custGeom>
              <a:rect b="b" l="l" r="r" t="t"/>
              <a:pathLst>
                <a:path extrusionOk="0" h="2947" w="3468">
                  <a:moveTo>
                    <a:pt x="1937" y="1"/>
                  </a:moveTo>
                  <a:cubicBezTo>
                    <a:pt x="692" y="1"/>
                    <a:pt x="1" y="1493"/>
                    <a:pt x="846" y="2449"/>
                  </a:cubicBezTo>
                  <a:cubicBezTo>
                    <a:pt x="1150" y="2792"/>
                    <a:pt x="1546" y="2947"/>
                    <a:pt x="1936" y="2947"/>
                  </a:cubicBezTo>
                  <a:cubicBezTo>
                    <a:pt x="2662" y="2947"/>
                    <a:pt x="3368" y="2412"/>
                    <a:pt x="3417" y="1567"/>
                  </a:cubicBezTo>
                  <a:cubicBezTo>
                    <a:pt x="3467" y="748"/>
                    <a:pt x="2850" y="55"/>
                    <a:pt x="2043" y="5"/>
                  </a:cubicBezTo>
                  <a:cubicBezTo>
                    <a:pt x="2007" y="2"/>
                    <a:pt x="1972" y="1"/>
                    <a:pt x="19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6"/>
            <p:cNvSpPr/>
            <p:nvPr/>
          </p:nvSpPr>
          <p:spPr>
            <a:xfrm>
              <a:off x="2970300" y="2433775"/>
              <a:ext cx="26475" cy="263375"/>
            </a:xfrm>
            <a:custGeom>
              <a:rect b="b" l="l" r="r" t="t"/>
              <a:pathLst>
                <a:path extrusionOk="0" h="10535" w="1059">
                  <a:moveTo>
                    <a:pt x="1059" y="0"/>
                  </a:moveTo>
                  <a:lnTo>
                    <a:pt x="0" y="10484"/>
                  </a:lnTo>
                  <a:lnTo>
                    <a:pt x="819" y="10535"/>
                  </a:lnTo>
                  <a:lnTo>
                    <a:pt x="10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36"/>
          <p:cNvGrpSpPr/>
          <p:nvPr/>
        </p:nvGrpSpPr>
        <p:grpSpPr>
          <a:xfrm>
            <a:off x="1076798" y="2389341"/>
            <a:ext cx="1751365" cy="974253"/>
            <a:chOff x="4811600" y="2231525"/>
            <a:chExt cx="890600" cy="495450"/>
          </a:xfrm>
        </p:grpSpPr>
        <p:sp>
          <p:nvSpPr>
            <p:cNvPr id="653" name="Google Shape;653;p36"/>
            <p:cNvSpPr/>
            <p:nvPr/>
          </p:nvSpPr>
          <p:spPr>
            <a:xfrm>
              <a:off x="5604200" y="2591000"/>
              <a:ext cx="90750" cy="31025"/>
            </a:xfrm>
            <a:custGeom>
              <a:rect b="b" l="l" r="r" t="t"/>
              <a:pathLst>
                <a:path extrusionOk="0" h="1241" w="3630">
                  <a:moveTo>
                    <a:pt x="3267" y="1"/>
                  </a:moveTo>
                  <a:cubicBezTo>
                    <a:pt x="3241" y="1"/>
                    <a:pt x="3215" y="4"/>
                    <a:pt x="3188" y="12"/>
                  </a:cubicBezTo>
                  <a:lnTo>
                    <a:pt x="290" y="591"/>
                  </a:lnTo>
                  <a:cubicBezTo>
                    <a:pt x="114" y="617"/>
                    <a:pt x="0" y="793"/>
                    <a:pt x="38" y="957"/>
                  </a:cubicBezTo>
                  <a:lnTo>
                    <a:pt x="38" y="969"/>
                  </a:lnTo>
                  <a:cubicBezTo>
                    <a:pt x="60" y="1125"/>
                    <a:pt x="190" y="1241"/>
                    <a:pt x="341" y="1241"/>
                  </a:cubicBezTo>
                  <a:cubicBezTo>
                    <a:pt x="361" y="1241"/>
                    <a:pt x="382" y="1239"/>
                    <a:pt x="404" y="1234"/>
                  </a:cubicBezTo>
                  <a:lnTo>
                    <a:pt x="3327" y="793"/>
                  </a:lnTo>
                  <a:cubicBezTo>
                    <a:pt x="3503" y="768"/>
                    <a:pt x="3629" y="591"/>
                    <a:pt x="3592" y="415"/>
                  </a:cubicBezTo>
                  <a:cubicBezTo>
                    <a:pt x="3579" y="365"/>
                    <a:pt x="3579" y="314"/>
                    <a:pt x="3566" y="264"/>
                  </a:cubicBezTo>
                  <a:cubicBezTo>
                    <a:pt x="3534" y="114"/>
                    <a:pt x="3411" y="1"/>
                    <a:pt x="326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6"/>
            <p:cNvSpPr/>
            <p:nvPr/>
          </p:nvSpPr>
          <p:spPr>
            <a:xfrm>
              <a:off x="4820100" y="2573450"/>
              <a:ext cx="90450" cy="34100"/>
            </a:xfrm>
            <a:custGeom>
              <a:rect b="b" l="l" r="r" t="t"/>
              <a:pathLst>
                <a:path extrusionOk="0" h="1364" w="3618">
                  <a:moveTo>
                    <a:pt x="393" y="0"/>
                  </a:moveTo>
                  <a:cubicBezTo>
                    <a:pt x="244" y="0"/>
                    <a:pt x="109" y="96"/>
                    <a:pt x="76" y="248"/>
                  </a:cubicBezTo>
                  <a:cubicBezTo>
                    <a:pt x="64" y="311"/>
                    <a:pt x="51" y="361"/>
                    <a:pt x="39" y="411"/>
                  </a:cubicBezTo>
                  <a:cubicBezTo>
                    <a:pt x="1" y="588"/>
                    <a:pt x="114" y="764"/>
                    <a:pt x="291" y="789"/>
                  </a:cubicBezTo>
                  <a:lnTo>
                    <a:pt x="3201" y="1356"/>
                  </a:lnTo>
                  <a:cubicBezTo>
                    <a:pt x="3223" y="1361"/>
                    <a:pt x="3244" y="1364"/>
                    <a:pt x="3265" y="1364"/>
                  </a:cubicBezTo>
                  <a:cubicBezTo>
                    <a:pt x="3409" y="1364"/>
                    <a:pt x="3546" y="1258"/>
                    <a:pt x="3579" y="1104"/>
                  </a:cubicBezTo>
                  <a:lnTo>
                    <a:pt x="3579" y="1092"/>
                  </a:lnTo>
                  <a:cubicBezTo>
                    <a:pt x="3617" y="928"/>
                    <a:pt x="3504" y="752"/>
                    <a:pt x="3340" y="714"/>
                  </a:cubicBezTo>
                  <a:lnTo>
                    <a:pt x="467" y="8"/>
                  </a:lnTo>
                  <a:cubicBezTo>
                    <a:pt x="442" y="3"/>
                    <a:pt x="417" y="0"/>
                    <a:pt x="393"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6"/>
            <p:cNvSpPr/>
            <p:nvPr/>
          </p:nvSpPr>
          <p:spPr>
            <a:xfrm>
              <a:off x="5584675" y="2508700"/>
              <a:ext cx="87900" cy="45000"/>
            </a:xfrm>
            <a:custGeom>
              <a:rect b="b" l="l" r="r" t="t"/>
              <a:pathLst>
                <a:path extrusionOk="0" h="1800" w="3516">
                  <a:moveTo>
                    <a:pt x="3087" y="0"/>
                  </a:moveTo>
                  <a:cubicBezTo>
                    <a:pt x="3045" y="0"/>
                    <a:pt x="3002" y="9"/>
                    <a:pt x="2961" y="28"/>
                  </a:cubicBezTo>
                  <a:lnTo>
                    <a:pt x="239" y="1174"/>
                  </a:lnTo>
                  <a:cubicBezTo>
                    <a:pt x="76" y="1237"/>
                    <a:pt x="0" y="1426"/>
                    <a:pt x="63" y="1590"/>
                  </a:cubicBezTo>
                  <a:cubicBezTo>
                    <a:pt x="112" y="1718"/>
                    <a:pt x="238" y="1799"/>
                    <a:pt x="368" y="1799"/>
                  </a:cubicBezTo>
                  <a:cubicBezTo>
                    <a:pt x="405" y="1799"/>
                    <a:pt x="443" y="1793"/>
                    <a:pt x="479" y="1779"/>
                  </a:cubicBezTo>
                  <a:lnTo>
                    <a:pt x="3251" y="771"/>
                  </a:lnTo>
                  <a:cubicBezTo>
                    <a:pt x="3427" y="708"/>
                    <a:pt x="3516" y="519"/>
                    <a:pt x="3440" y="355"/>
                  </a:cubicBezTo>
                  <a:lnTo>
                    <a:pt x="3390" y="204"/>
                  </a:lnTo>
                  <a:cubicBezTo>
                    <a:pt x="3342" y="81"/>
                    <a:pt x="3216" y="0"/>
                    <a:pt x="3087"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6"/>
            <p:cNvSpPr/>
            <p:nvPr/>
          </p:nvSpPr>
          <p:spPr>
            <a:xfrm>
              <a:off x="4845925" y="2492075"/>
              <a:ext cx="86975" cy="47975"/>
            </a:xfrm>
            <a:custGeom>
              <a:rect b="b" l="l" r="r" t="t"/>
              <a:pathLst>
                <a:path extrusionOk="0" h="1919" w="3479">
                  <a:moveTo>
                    <a:pt x="423" y="0"/>
                  </a:moveTo>
                  <a:cubicBezTo>
                    <a:pt x="305" y="0"/>
                    <a:pt x="193" y="72"/>
                    <a:pt x="140" y="189"/>
                  </a:cubicBezTo>
                  <a:cubicBezTo>
                    <a:pt x="114" y="239"/>
                    <a:pt x="102" y="289"/>
                    <a:pt x="77" y="340"/>
                  </a:cubicBezTo>
                  <a:cubicBezTo>
                    <a:pt x="1" y="504"/>
                    <a:pt x="77" y="693"/>
                    <a:pt x="253" y="756"/>
                  </a:cubicBezTo>
                  <a:lnTo>
                    <a:pt x="2987" y="1890"/>
                  </a:lnTo>
                  <a:cubicBezTo>
                    <a:pt x="3027" y="1909"/>
                    <a:pt x="3070" y="1919"/>
                    <a:pt x="3113" y="1919"/>
                  </a:cubicBezTo>
                  <a:cubicBezTo>
                    <a:pt x="3235" y="1919"/>
                    <a:pt x="3357" y="1844"/>
                    <a:pt x="3403" y="1713"/>
                  </a:cubicBezTo>
                  <a:cubicBezTo>
                    <a:pt x="3479" y="1549"/>
                    <a:pt x="3403" y="1360"/>
                    <a:pt x="3252" y="1285"/>
                  </a:cubicBezTo>
                  <a:lnTo>
                    <a:pt x="568" y="37"/>
                  </a:lnTo>
                  <a:cubicBezTo>
                    <a:pt x="521" y="12"/>
                    <a:pt x="471" y="0"/>
                    <a:pt x="423"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p:nvPr/>
          </p:nvSpPr>
          <p:spPr>
            <a:xfrm>
              <a:off x="5552225" y="2432700"/>
              <a:ext cx="81925" cy="57850"/>
            </a:xfrm>
            <a:custGeom>
              <a:rect b="b" l="l" r="r" t="t"/>
              <a:pathLst>
                <a:path extrusionOk="0" h="2314" w="3277">
                  <a:moveTo>
                    <a:pt x="2821" y="0"/>
                  </a:moveTo>
                  <a:cubicBezTo>
                    <a:pt x="2759" y="0"/>
                    <a:pt x="2698" y="19"/>
                    <a:pt x="2646" y="56"/>
                  </a:cubicBezTo>
                  <a:lnTo>
                    <a:pt x="189" y="1707"/>
                  </a:lnTo>
                  <a:cubicBezTo>
                    <a:pt x="38" y="1807"/>
                    <a:pt x="0" y="2009"/>
                    <a:pt x="101" y="2160"/>
                  </a:cubicBezTo>
                  <a:cubicBezTo>
                    <a:pt x="158" y="2258"/>
                    <a:pt x="262" y="2314"/>
                    <a:pt x="373" y="2314"/>
                  </a:cubicBezTo>
                  <a:cubicBezTo>
                    <a:pt x="434" y="2314"/>
                    <a:pt x="497" y="2297"/>
                    <a:pt x="555" y="2261"/>
                  </a:cubicBezTo>
                  <a:lnTo>
                    <a:pt x="3075" y="724"/>
                  </a:lnTo>
                  <a:cubicBezTo>
                    <a:pt x="3226" y="636"/>
                    <a:pt x="3276" y="434"/>
                    <a:pt x="3176" y="283"/>
                  </a:cubicBezTo>
                  <a:cubicBezTo>
                    <a:pt x="3150" y="232"/>
                    <a:pt x="3125" y="195"/>
                    <a:pt x="3087" y="157"/>
                  </a:cubicBezTo>
                  <a:cubicBezTo>
                    <a:pt x="3032" y="54"/>
                    <a:pt x="2926" y="0"/>
                    <a:pt x="2821"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4887825" y="2417825"/>
              <a:ext cx="80050" cy="60225"/>
            </a:xfrm>
            <a:custGeom>
              <a:rect b="b" l="l" r="r" t="t"/>
              <a:pathLst>
                <a:path extrusionOk="0" h="2409" w="3202">
                  <a:moveTo>
                    <a:pt x="444" y="1"/>
                  </a:moveTo>
                  <a:cubicBezTo>
                    <a:pt x="346" y="1"/>
                    <a:pt x="249" y="46"/>
                    <a:pt x="190" y="134"/>
                  </a:cubicBezTo>
                  <a:lnTo>
                    <a:pt x="102" y="260"/>
                  </a:lnTo>
                  <a:cubicBezTo>
                    <a:pt x="1" y="412"/>
                    <a:pt x="39" y="613"/>
                    <a:pt x="190" y="714"/>
                  </a:cubicBezTo>
                  <a:lnTo>
                    <a:pt x="2647" y="2352"/>
                  </a:lnTo>
                  <a:cubicBezTo>
                    <a:pt x="2699" y="2390"/>
                    <a:pt x="2762" y="2408"/>
                    <a:pt x="2826" y="2408"/>
                  </a:cubicBezTo>
                  <a:cubicBezTo>
                    <a:pt x="2931" y="2408"/>
                    <a:pt x="3038" y="2358"/>
                    <a:pt x="3101" y="2264"/>
                  </a:cubicBezTo>
                  <a:cubicBezTo>
                    <a:pt x="3202" y="2125"/>
                    <a:pt x="3164" y="1924"/>
                    <a:pt x="3025" y="1823"/>
                  </a:cubicBezTo>
                  <a:lnTo>
                    <a:pt x="644" y="71"/>
                  </a:lnTo>
                  <a:cubicBezTo>
                    <a:pt x="586" y="24"/>
                    <a:pt x="515" y="1"/>
                    <a:pt x="44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5508425" y="2365875"/>
              <a:ext cx="72800" cy="68850"/>
            </a:xfrm>
            <a:custGeom>
              <a:rect b="b" l="l" r="r" t="t"/>
              <a:pathLst>
                <a:path extrusionOk="0" h="2754" w="2912">
                  <a:moveTo>
                    <a:pt x="2445" y="1"/>
                  </a:moveTo>
                  <a:cubicBezTo>
                    <a:pt x="2363" y="1"/>
                    <a:pt x="2281" y="32"/>
                    <a:pt x="2218" y="95"/>
                  </a:cubicBezTo>
                  <a:lnTo>
                    <a:pt x="127" y="2187"/>
                  </a:lnTo>
                  <a:cubicBezTo>
                    <a:pt x="1" y="2313"/>
                    <a:pt x="1" y="2515"/>
                    <a:pt x="127" y="2641"/>
                  </a:cubicBezTo>
                  <a:cubicBezTo>
                    <a:pt x="194" y="2715"/>
                    <a:pt x="283" y="2753"/>
                    <a:pt x="371" y="2753"/>
                  </a:cubicBezTo>
                  <a:cubicBezTo>
                    <a:pt x="447" y="2753"/>
                    <a:pt x="522" y="2724"/>
                    <a:pt x="580" y="2666"/>
                  </a:cubicBezTo>
                  <a:lnTo>
                    <a:pt x="2760" y="662"/>
                  </a:lnTo>
                  <a:cubicBezTo>
                    <a:pt x="2899" y="549"/>
                    <a:pt x="2911" y="335"/>
                    <a:pt x="2785" y="209"/>
                  </a:cubicBezTo>
                  <a:lnTo>
                    <a:pt x="2672" y="95"/>
                  </a:lnTo>
                  <a:cubicBezTo>
                    <a:pt x="2609" y="32"/>
                    <a:pt x="2527" y="1"/>
                    <a:pt x="2445"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4943275" y="2353000"/>
              <a:ext cx="70600" cy="70875"/>
            </a:xfrm>
            <a:custGeom>
              <a:rect b="b" l="l" r="r" t="t"/>
              <a:pathLst>
                <a:path extrusionOk="0" h="2835" w="2824">
                  <a:moveTo>
                    <a:pt x="472" y="1"/>
                  </a:moveTo>
                  <a:cubicBezTo>
                    <a:pt x="390" y="1"/>
                    <a:pt x="308" y="32"/>
                    <a:pt x="240" y="94"/>
                  </a:cubicBezTo>
                  <a:lnTo>
                    <a:pt x="127" y="195"/>
                  </a:lnTo>
                  <a:cubicBezTo>
                    <a:pt x="1" y="321"/>
                    <a:pt x="1" y="535"/>
                    <a:pt x="127" y="661"/>
                  </a:cubicBezTo>
                  <a:lnTo>
                    <a:pt x="2231" y="2740"/>
                  </a:lnTo>
                  <a:cubicBezTo>
                    <a:pt x="2288" y="2803"/>
                    <a:pt x="2370" y="2834"/>
                    <a:pt x="2453" y="2834"/>
                  </a:cubicBezTo>
                  <a:cubicBezTo>
                    <a:pt x="2537" y="2834"/>
                    <a:pt x="2622" y="2803"/>
                    <a:pt x="2685" y="2740"/>
                  </a:cubicBezTo>
                  <a:cubicBezTo>
                    <a:pt x="2811" y="2614"/>
                    <a:pt x="2823" y="2412"/>
                    <a:pt x="2697" y="2286"/>
                  </a:cubicBezTo>
                  <a:lnTo>
                    <a:pt x="706" y="106"/>
                  </a:lnTo>
                  <a:cubicBezTo>
                    <a:pt x="642" y="35"/>
                    <a:pt x="557" y="1"/>
                    <a:pt x="472"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5454250" y="2310450"/>
              <a:ext cx="62400" cy="77925"/>
            </a:xfrm>
            <a:custGeom>
              <a:rect b="b" l="l" r="r" t="t"/>
              <a:pathLst>
                <a:path extrusionOk="0" h="3117" w="2496">
                  <a:moveTo>
                    <a:pt x="2006" y="1"/>
                  </a:moveTo>
                  <a:cubicBezTo>
                    <a:pt x="1904" y="1"/>
                    <a:pt x="1802" y="51"/>
                    <a:pt x="1739" y="145"/>
                  </a:cubicBezTo>
                  <a:lnTo>
                    <a:pt x="101" y="2602"/>
                  </a:lnTo>
                  <a:cubicBezTo>
                    <a:pt x="0" y="2753"/>
                    <a:pt x="38" y="2955"/>
                    <a:pt x="189" y="3056"/>
                  </a:cubicBezTo>
                  <a:cubicBezTo>
                    <a:pt x="245" y="3096"/>
                    <a:pt x="310" y="3116"/>
                    <a:pt x="376" y="3116"/>
                  </a:cubicBezTo>
                  <a:cubicBezTo>
                    <a:pt x="475" y="3116"/>
                    <a:pt x="575" y="3071"/>
                    <a:pt x="643" y="2980"/>
                  </a:cubicBezTo>
                  <a:lnTo>
                    <a:pt x="2382" y="599"/>
                  </a:lnTo>
                  <a:cubicBezTo>
                    <a:pt x="2495" y="460"/>
                    <a:pt x="2470" y="246"/>
                    <a:pt x="2319" y="145"/>
                  </a:cubicBezTo>
                  <a:lnTo>
                    <a:pt x="2180" y="57"/>
                  </a:lnTo>
                  <a:cubicBezTo>
                    <a:pt x="2128" y="19"/>
                    <a:pt x="2067" y="1"/>
                    <a:pt x="200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p:nvPr/>
          </p:nvSpPr>
          <p:spPr>
            <a:xfrm>
              <a:off x="5010075" y="2300475"/>
              <a:ext cx="60175" cy="79300"/>
            </a:xfrm>
            <a:custGeom>
              <a:rect b="b" l="l" r="r" t="t"/>
              <a:pathLst>
                <a:path extrusionOk="0" h="3172" w="2407">
                  <a:moveTo>
                    <a:pt x="500" y="0"/>
                  </a:moveTo>
                  <a:cubicBezTo>
                    <a:pt x="441" y="0"/>
                    <a:pt x="381" y="17"/>
                    <a:pt x="328" y="53"/>
                  </a:cubicBezTo>
                  <a:lnTo>
                    <a:pt x="202" y="128"/>
                  </a:lnTo>
                  <a:cubicBezTo>
                    <a:pt x="50" y="229"/>
                    <a:pt x="0" y="431"/>
                    <a:pt x="113" y="582"/>
                  </a:cubicBezTo>
                  <a:lnTo>
                    <a:pt x="1764" y="3039"/>
                  </a:lnTo>
                  <a:cubicBezTo>
                    <a:pt x="1826" y="3124"/>
                    <a:pt x="1927" y="3172"/>
                    <a:pt x="2027" y="3172"/>
                  </a:cubicBezTo>
                  <a:cubicBezTo>
                    <a:pt x="2090" y="3172"/>
                    <a:pt x="2152" y="3153"/>
                    <a:pt x="2205" y="3115"/>
                  </a:cubicBezTo>
                  <a:cubicBezTo>
                    <a:pt x="2356" y="3026"/>
                    <a:pt x="2407" y="2825"/>
                    <a:pt x="2306" y="2674"/>
                  </a:cubicBezTo>
                  <a:lnTo>
                    <a:pt x="769" y="153"/>
                  </a:lnTo>
                  <a:cubicBezTo>
                    <a:pt x="712" y="56"/>
                    <a:pt x="607" y="0"/>
                    <a:pt x="500"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6"/>
            <p:cNvSpPr/>
            <p:nvPr/>
          </p:nvSpPr>
          <p:spPr>
            <a:xfrm>
              <a:off x="5392175" y="2268775"/>
              <a:ext cx="49800" cy="84550"/>
            </a:xfrm>
            <a:custGeom>
              <a:rect b="b" l="l" r="r" t="t"/>
              <a:pathLst>
                <a:path extrusionOk="0" h="3382" w="1992">
                  <a:moveTo>
                    <a:pt x="1495" y="1"/>
                  </a:moveTo>
                  <a:cubicBezTo>
                    <a:pt x="1367" y="1"/>
                    <a:pt x="1246" y="74"/>
                    <a:pt x="1198" y="199"/>
                  </a:cubicBezTo>
                  <a:lnTo>
                    <a:pt x="64" y="2933"/>
                  </a:lnTo>
                  <a:cubicBezTo>
                    <a:pt x="1" y="3097"/>
                    <a:pt x="76" y="3286"/>
                    <a:pt x="240" y="3349"/>
                  </a:cubicBezTo>
                  <a:cubicBezTo>
                    <a:pt x="287" y="3371"/>
                    <a:pt x="335" y="3381"/>
                    <a:pt x="383" y="3381"/>
                  </a:cubicBezTo>
                  <a:cubicBezTo>
                    <a:pt x="502" y="3381"/>
                    <a:pt x="615" y="3315"/>
                    <a:pt x="669" y="3198"/>
                  </a:cubicBezTo>
                  <a:lnTo>
                    <a:pt x="1916" y="527"/>
                  </a:lnTo>
                  <a:cubicBezTo>
                    <a:pt x="1992" y="363"/>
                    <a:pt x="1929" y="161"/>
                    <a:pt x="1765" y="98"/>
                  </a:cubicBezTo>
                  <a:lnTo>
                    <a:pt x="1614" y="23"/>
                  </a:lnTo>
                  <a:cubicBezTo>
                    <a:pt x="1575" y="8"/>
                    <a:pt x="1535" y="1"/>
                    <a:pt x="1495"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6"/>
            <p:cNvSpPr/>
            <p:nvPr/>
          </p:nvSpPr>
          <p:spPr>
            <a:xfrm>
              <a:off x="5085975" y="2261900"/>
              <a:ext cx="47275" cy="85675"/>
            </a:xfrm>
            <a:custGeom>
              <a:rect b="b" l="l" r="r" t="t"/>
              <a:pathLst>
                <a:path extrusionOk="0" h="3427" w="1891">
                  <a:moveTo>
                    <a:pt x="508" y="0"/>
                  </a:moveTo>
                  <a:cubicBezTo>
                    <a:pt x="470" y="0"/>
                    <a:pt x="430" y="7"/>
                    <a:pt x="391" y="20"/>
                  </a:cubicBezTo>
                  <a:lnTo>
                    <a:pt x="253" y="83"/>
                  </a:lnTo>
                  <a:cubicBezTo>
                    <a:pt x="89" y="146"/>
                    <a:pt x="1" y="335"/>
                    <a:pt x="76" y="499"/>
                  </a:cubicBezTo>
                  <a:lnTo>
                    <a:pt x="1211" y="3234"/>
                  </a:lnTo>
                  <a:cubicBezTo>
                    <a:pt x="1266" y="3354"/>
                    <a:pt x="1383" y="3427"/>
                    <a:pt x="1506" y="3427"/>
                  </a:cubicBezTo>
                  <a:cubicBezTo>
                    <a:pt x="1551" y="3427"/>
                    <a:pt x="1596" y="3418"/>
                    <a:pt x="1639" y="3397"/>
                  </a:cubicBezTo>
                  <a:cubicBezTo>
                    <a:pt x="1803" y="3347"/>
                    <a:pt x="1891" y="3158"/>
                    <a:pt x="1828" y="2994"/>
                  </a:cubicBezTo>
                  <a:lnTo>
                    <a:pt x="807" y="209"/>
                  </a:lnTo>
                  <a:cubicBezTo>
                    <a:pt x="768" y="82"/>
                    <a:pt x="644" y="0"/>
                    <a:pt x="508"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5324775" y="2242575"/>
              <a:ext cx="35625" cy="88725"/>
            </a:xfrm>
            <a:custGeom>
              <a:rect b="b" l="l" r="r" t="t"/>
              <a:pathLst>
                <a:path extrusionOk="0" h="3549" w="1425">
                  <a:moveTo>
                    <a:pt x="898" y="0"/>
                  </a:moveTo>
                  <a:cubicBezTo>
                    <a:pt x="754" y="0"/>
                    <a:pt x="626" y="104"/>
                    <a:pt x="605" y="252"/>
                  </a:cubicBezTo>
                  <a:lnTo>
                    <a:pt x="38" y="3162"/>
                  </a:lnTo>
                  <a:cubicBezTo>
                    <a:pt x="0" y="3326"/>
                    <a:pt x="114" y="3503"/>
                    <a:pt x="290" y="3540"/>
                  </a:cubicBezTo>
                  <a:lnTo>
                    <a:pt x="303" y="3540"/>
                  </a:lnTo>
                  <a:cubicBezTo>
                    <a:pt x="326" y="3546"/>
                    <a:pt x="349" y="3548"/>
                    <a:pt x="372" y="3548"/>
                  </a:cubicBezTo>
                  <a:cubicBezTo>
                    <a:pt x="513" y="3548"/>
                    <a:pt x="648" y="3453"/>
                    <a:pt x="681" y="3301"/>
                  </a:cubicBezTo>
                  <a:lnTo>
                    <a:pt x="1386" y="428"/>
                  </a:lnTo>
                  <a:cubicBezTo>
                    <a:pt x="1424" y="252"/>
                    <a:pt x="1323" y="75"/>
                    <a:pt x="1147" y="37"/>
                  </a:cubicBezTo>
                  <a:lnTo>
                    <a:pt x="983" y="12"/>
                  </a:lnTo>
                  <a:cubicBezTo>
                    <a:pt x="955" y="4"/>
                    <a:pt x="926" y="0"/>
                    <a:pt x="898"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5168825" y="2239225"/>
              <a:ext cx="32475" cy="89225"/>
            </a:xfrm>
            <a:custGeom>
              <a:rect b="b" l="l" r="r" t="t"/>
              <a:pathLst>
                <a:path extrusionOk="0" h="3569" w="1299">
                  <a:moveTo>
                    <a:pt x="509" y="1"/>
                  </a:moveTo>
                  <a:cubicBezTo>
                    <a:pt x="487" y="1"/>
                    <a:pt x="465" y="3"/>
                    <a:pt x="442" y="8"/>
                  </a:cubicBezTo>
                  <a:lnTo>
                    <a:pt x="291" y="33"/>
                  </a:lnTo>
                  <a:cubicBezTo>
                    <a:pt x="114" y="58"/>
                    <a:pt x="1" y="234"/>
                    <a:pt x="39" y="411"/>
                  </a:cubicBezTo>
                  <a:lnTo>
                    <a:pt x="618" y="3309"/>
                  </a:lnTo>
                  <a:cubicBezTo>
                    <a:pt x="640" y="3463"/>
                    <a:pt x="777" y="3568"/>
                    <a:pt x="928" y="3568"/>
                  </a:cubicBezTo>
                  <a:cubicBezTo>
                    <a:pt x="951" y="3568"/>
                    <a:pt x="973" y="3566"/>
                    <a:pt x="996" y="3561"/>
                  </a:cubicBezTo>
                  <a:cubicBezTo>
                    <a:pt x="1173" y="3536"/>
                    <a:pt x="1299" y="3372"/>
                    <a:pt x="1261" y="3196"/>
                  </a:cubicBezTo>
                  <a:lnTo>
                    <a:pt x="820" y="272"/>
                  </a:lnTo>
                  <a:cubicBezTo>
                    <a:pt x="798" y="117"/>
                    <a:pt x="668" y="1"/>
                    <a:pt x="50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5252000" y="2231525"/>
              <a:ext cx="19875" cy="90125"/>
            </a:xfrm>
            <a:custGeom>
              <a:rect b="b" l="l" r="r" t="t"/>
              <a:pathLst>
                <a:path extrusionOk="0" h="3605" w="795">
                  <a:moveTo>
                    <a:pt x="316" y="1"/>
                  </a:moveTo>
                  <a:cubicBezTo>
                    <a:pt x="139" y="1"/>
                    <a:pt x="1" y="152"/>
                    <a:pt x="1" y="328"/>
                  </a:cubicBezTo>
                  <a:lnTo>
                    <a:pt x="51" y="3289"/>
                  </a:lnTo>
                  <a:cubicBezTo>
                    <a:pt x="51" y="3466"/>
                    <a:pt x="190" y="3604"/>
                    <a:pt x="379" y="3604"/>
                  </a:cubicBezTo>
                  <a:cubicBezTo>
                    <a:pt x="555" y="3604"/>
                    <a:pt x="694" y="3466"/>
                    <a:pt x="706" y="3289"/>
                  </a:cubicBezTo>
                  <a:lnTo>
                    <a:pt x="794" y="328"/>
                  </a:lnTo>
                  <a:cubicBezTo>
                    <a:pt x="794" y="152"/>
                    <a:pt x="656" y="1"/>
                    <a:pt x="47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5218300" y="2653400"/>
              <a:ext cx="95775" cy="73575"/>
            </a:xfrm>
            <a:custGeom>
              <a:rect b="b" l="l" r="r" t="t"/>
              <a:pathLst>
                <a:path extrusionOk="0" h="2943" w="3831">
                  <a:moveTo>
                    <a:pt x="1923" y="0"/>
                  </a:moveTo>
                  <a:cubicBezTo>
                    <a:pt x="1629" y="0"/>
                    <a:pt x="1331" y="89"/>
                    <a:pt x="1071" y="275"/>
                  </a:cubicBezTo>
                  <a:cubicBezTo>
                    <a:pt x="0" y="1019"/>
                    <a:pt x="378" y="2695"/>
                    <a:pt x="1676" y="2922"/>
                  </a:cubicBezTo>
                  <a:cubicBezTo>
                    <a:pt x="1762" y="2936"/>
                    <a:pt x="1847" y="2943"/>
                    <a:pt x="1930" y="2943"/>
                  </a:cubicBezTo>
                  <a:cubicBezTo>
                    <a:pt x="3077" y="2943"/>
                    <a:pt x="3830" y="1616"/>
                    <a:pt x="3125" y="628"/>
                  </a:cubicBezTo>
                  <a:cubicBezTo>
                    <a:pt x="2840" y="220"/>
                    <a:pt x="2386" y="0"/>
                    <a:pt x="19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p:nvPr/>
          </p:nvSpPr>
          <p:spPr>
            <a:xfrm>
              <a:off x="5122200" y="2485750"/>
              <a:ext cx="158175" cy="217850"/>
            </a:xfrm>
            <a:custGeom>
              <a:rect b="b" l="l" r="r" t="t"/>
              <a:pathLst>
                <a:path extrusionOk="0" h="8714" w="6327">
                  <a:moveTo>
                    <a:pt x="1" y="0"/>
                  </a:moveTo>
                  <a:lnTo>
                    <a:pt x="5558" y="8569"/>
                  </a:lnTo>
                  <a:cubicBezTo>
                    <a:pt x="5613" y="8663"/>
                    <a:pt x="5717" y="8714"/>
                    <a:pt x="5824" y="8714"/>
                  </a:cubicBezTo>
                  <a:cubicBezTo>
                    <a:pt x="5889" y="8714"/>
                    <a:pt x="5955" y="8695"/>
                    <a:pt x="6012" y="8657"/>
                  </a:cubicBezTo>
                  <a:lnTo>
                    <a:pt x="6138" y="8569"/>
                  </a:lnTo>
                  <a:cubicBezTo>
                    <a:pt x="6289" y="8456"/>
                    <a:pt x="6327" y="8254"/>
                    <a:pt x="6213" y="8103"/>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6"/>
            <p:cNvSpPr/>
            <p:nvPr/>
          </p:nvSpPr>
          <p:spPr>
            <a:xfrm>
              <a:off x="5612075" y="2674425"/>
              <a:ext cx="90125" cy="19575"/>
            </a:xfrm>
            <a:custGeom>
              <a:rect b="b" l="l" r="r" t="t"/>
              <a:pathLst>
                <a:path extrusionOk="0" h="783" w="3605">
                  <a:moveTo>
                    <a:pt x="3288" y="1"/>
                  </a:moveTo>
                  <a:cubicBezTo>
                    <a:pt x="3280" y="1"/>
                    <a:pt x="3272" y="1"/>
                    <a:pt x="3264" y="1"/>
                  </a:cubicBezTo>
                  <a:lnTo>
                    <a:pt x="315" y="127"/>
                  </a:lnTo>
                  <a:cubicBezTo>
                    <a:pt x="139" y="127"/>
                    <a:pt x="0" y="279"/>
                    <a:pt x="0" y="455"/>
                  </a:cubicBezTo>
                  <a:lnTo>
                    <a:pt x="0" y="468"/>
                  </a:lnTo>
                  <a:cubicBezTo>
                    <a:pt x="13" y="644"/>
                    <a:pt x="152" y="783"/>
                    <a:pt x="328" y="783"/>
                  </a:cubicBezTo>
                  <a:lnTo>
                    <a:pt x="3277" y="783"/>
                  </a:lnTo>
                  <a:cubicBezTo>
                    <a:pt x="3466" y="783"/>
                    <a:pt x="3604" y="631"/>
                    <a:pt x="3604" y="442"/>
                  </a:cubicBezTo>
                  <a:lnTo>
                    <a:pt x="3604" y="316"/>
                  </a:lnTo>
                  <a:cubicBezTo>
                    <a:pt x="3604" y="135"/>
                    <a:pt x="3465" y="1"/>
                    <a:pt x="3288"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6"/>
            <p:cNvSpPr/>
            <p:nvPr/>
          </p:nvSpPr>
          <p:spPr>
            <a:xfrm>
              <a:off x="4811600" y="2666250"/>
              <a:ext cx="90125" cy="19575"/>
            </a:xfrm>
            <a:custGeom>
              <a:rect b="b" l="l" r="r" t="t"/>
              <a:pathLst>
                <a:path extrusionOk="0" h="783" w="3605">
                  <a:moveTo>
                    <a:pt x="353" y="1"/>
                  </a:moveTo>
                  <a:cubicBezTo>
                    <a:pt x="164" y="1"/>
                    <a:pt x="13" y="139"/>
                    <a:pt x="13" y="316"/>
                  </a:cubicBezTo>
                  <a:lnTo>
                    <a:pt x="13" y="454"/>
                  </a:lnTo>
                  <a:cubicBezTo>
                    <a:pt x="0" y="643"/>
                    <a:pt x="152" y="782"/>
                    <a:pt x="328" y="782"/>
                  </a:cubicBezTo>
                  <a:lnTo>
                    <a:pt x="3277" y="782"/>
                  </a:lnTo>
                  <a:cubicBezTo>
                    <a:pt x="3453" y="782"/>
                    <a:pt x="3604" y="643"/>
                    <a:pt x="3604" y="467"/>
                  </a:cubicBezTo>
                  <a:cubicBezTo>
                    <a:pt x="3604" y="291"/>
                    <a:pt x="3466" y="139"/>
                    <a:pt x="3289" y="127"/>
                  </a:cubicBezTo>
                  <a:lnTo>
                    <a:pt x="353"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 name="Google Shape;672;p36"/>
          <p:cNvSpPr txBox="1"/>
          <p:nvPr>
            <p:ph idx="2" type="ctrTitle"/>
          </p:nvPr>
        </p:nvSpPr>
        <p:spPr>
          <a:xfrm>
            <a:off x="3623779" y="1801977"/>
            <a:ext cx="1881300" cy="42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2"/>
                </a:solidFill>
              </a:rPr>
              <a:t>OCTOBER 14</a:t>
            </a:r>
            <a:endParaRPr sz="1600">
              <a:solidFill>
                <a:schemeClr val="accent2"/>
              </a:solidFill>
            </a:endParaRPr>
          </a:p>
        </p:txBody>
      </p:sp>
      <p:sp>
        <p:nvSpPr>
          <p:cNvPr id="673" name="Google Shape;673;p36"/>
          <p:cNvSpPr txBox="1"/>
          <p:nvPr>
            <p:ph type="ctrTitle"/>
          </p:nvPr>
        </p:nvSpPr>
        <p:spPr>
          <a:xfrm>
            <a:off x="1011829" y="1801977"/>
            <a:ext cx="1881300" cy="42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1"/>
                </a:solidFill>
              </a:rPr>
              <a:t>JUNE 2</a:t>
            </a:r>
            <a:endParaRPr sz="1600">
              <a:solidFill>
                <a:schemeClr val="accent1"/>
              </a:solidFill>
            </a:endParaRPr>
          </a:p>
        </p:txBody>
      </p:sp>
      <p:sp>
        <p:nvSpPr>
          <p:cNvPr id="674" name="Google Shape;674;p36"/>
          <p:cNvSpPr txBox="1"/>
          <p:nvPr>
            <p:ph idx="4" type="ctrTitle"/>
          </p:nvPr>
        </p:nvSpPr>
        <p:spPr>
          <a:xfrm>
            <a:off x="6245202" y="1801977"/>
            <a:ext cx="1881300" cy="42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3"/>
                </a:solidFill>
              </a:rPr>
              <a:t>JANUARY</a:t>
            </a:r>
            <a:endParaRPr sz="1600">
              <a:solidFill>
                <a:schemeClr val="accent3"/>
              </a:solidFill>
            </a:endParaRPr>
          </a:p>
        </p:txBody>
      </p:sp>
      <p:pic>
        <p:nvPicPr>
          <p:cNvPr id="675" name="Google Shape;675;p36"/>
          <p:cNvPicPr preferRelativeResize="0"/>
          <p:nvPr/>
        </p:nvPicPr>
        <p:blipFill rotWithShape="1">
          <a:blip r:embed="rId3">
            <a:alphaModFix/>
          </a:blip>
          <a:srcRect b="17371" l="3466" r="41684" t="37414"/>
          <a:stretch/>
        </p:blipFill>
        <p:spPr>
          <a:xfrm>
            <a:off x="396850" y="718400"/>
            <a:ext cx="7192598" cy="4193076"/>
          </a:xfrm>
          <a:prstGeom prst="rect">
            <a:avLst/>
          </a:prstGeom>
          <a:noFill/>
          <a:ln>
            <a:noFill/>
          </a:ln>
        </p:spPr>
      </p:pic>
      <p:pic>
        <p:nvPicPr>
          <p:cNvPr id="676" name="Google Shape;676;p36"/>
          <p:cNvPicPr preferRelativeResize="0"/>
          <p:nvPr/>
        </p:nvPicPr>
        <p:blipFill rotWithShape="1">
          <a:blip r:embed="rId4">
            <a:alphaModFix/>
          </a:blip>
          <a:srcRect b="56612" l="5811" r="32824" t="35264"/>
          <a:stretch/>
        </p:blipFill>
        <p:spPr>
          <a:xfrm>
            <a:off x="396850" y="718400"/>
            <a:ext cx="7192598" cy="644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3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grpSp>
        <p:nvGrpSpPr>
          <p:cNvPr id="682" name="Google Shape;682;p37"/>
          <p:cNvGrpSpPr/>
          <p:nvPr/>
        </p:nvGrpSpPr>
        <p:grpSpPr>
          <a:xfrm>
            <a:off x="4932526" y="4128777"/>
            <a:ext cx="936653" cy="1300131"/>
            <a:chOff x="4882900" y="-64350"/>
            <a:chExt cx="2493750" cy="2922300"/>
          </a:xfrm>
        </p:grpSpPr>
        <p:sp>
          <p:nvSpPr>
            <p:cNvPr id="683" name="Google Shape;683;p37"/>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8" name="Google Shape;688;p37"/>
          <p:cNvPicPr preferRelativeResize="0"/>
          <p:nvPr/>
        </p:nvPicPr>
        <p:blipFill rotWithShape="1">
          <a:blip r:embed="rId3">
            <a:alphaModFix/>
          </a:blip>
          <a:srcRect b="10281" l="6675" r="42252" t="43448"/>
          <a:stretch/>
        </p:blipFill>
        <p:spPr>
          <a:xfrm>
            <a:off x="329825" y="1086800"/>
            <a:ext cx="6211373" cy="3688875"/>
          </a:xfrm>
          <a:prstGeom prst="rect">
            <a:avLst/>
          </a:prstGeom>
          <a:noFill/>
          <a:ln>
            <a:noFill/>
          </a:ln>
        </p:spPr>
      </p:pic>
      <p:sp>
        <p:nvSpPr>
          <p:cNvPr id="689" name="Google Shape;689;p37"/>
          <p:cNvSpPr txBox="1"/>
          <p:nvPr/>
        </p:nvSpPr>
        <p:spPr>
          <a:xfrm>
            <a:off x="6723900" y="314625"/>
            <a:ext cx="2420100" cy="43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lt1"/>
                </a:solidFill>
                <a:latin typeface="Maven Pro"/>
                <a:ea typeface="Maven Pro"/>
                <a:cs typeface="Maven Pro"/>
                <a:sym typeface="Maven Pro"/>
              </a:rPr>
              <a:t>Visualisation of </a:t>
            </a:r>
            <a:r>
              <a:rPr lang="en" u="sng">
                <a:solidFill>
                  <a:srgbClr val="FFFFFF"/>
                </a:solidFill>
                <a:latin typeface="Maven Pro"/>
                <a:ea typeface="Maven Pro"/>
                <a:cs typeface="Maven Pro"/>
                <a:sym typeface="Maven Pro"/>
              </a:rPr>
              <a:t>Room type vs location </a:t>
            </a:r>
            <a:endParaRPr u="sng">
              <a:solidFill>
                <a:srgbClr val="FFFFFF"/>
              </a:solidFill>
              <a:latin typeface="Maven Pro"/>
              <a:ea typeface="Maven Pro"/>
              <a:cs typeface="Maven Pro"/>
              <a:sym typeface="Maven Pro"/>
            </a:endParaRPr>
          </a:p>
          <a:p>
            <a:pPr indent="0" lvl="0" marL="0" rtl="0" algn="l">
              <a:spcBef>
                <a:spcPts val="0"/>
              </a:spcBef>
              <a:spcAft>
                <a:spcPts val="0"/>
              </a:spcAft>
              <a:buNone/>
            </a:pPr>
            <a:r>
              <a:rPr lang="en" sz="1300">
                <a:solidFill>
                  <a:srgbClr val="00FFFF"/>
                </a:solidFill>
                <a:latin typeface="Maven Pro"/>
                <a:ea typeface="Maven Pro"/>
                <a:cs typeface="Maven Pro"/>
                <a:sym typeface="Maven Pro"/>
              </a:rPr>
              <a:t>1.</a:t>
            </a:r>
            <a:r>
              <a:rPr lang="en" sz="1300">
                <a:solidFill>
                  <a:srgbClr val="00FFFF"/>
                </a:solidFill>
                <a:latin typeface="Maven Pro"/>
                <a:ea typeface="Maven Pro"/>
                <a:cs typeface="Maven Pro"/>
                <a:sym typeface="Maven Pro"/>
              </a:rPr>
              <a:t>home/apt type are present in more number </a:t>
            </a:r>
            <a:endParaRPr sz="1300">
              <a:solidFill>
                <a:srgbClr val="00FFFF"/>
              </a:solidFill>
              <a:latin typeface="Maven Pro"/>
              <a:ea typeface="Maven Pro"/>
              <a:cs typeface="Maven Pro"/>
              <a:sym typeface="Maven Pro"/>
            </a:endParaRPr>
          </a:p>
          <a:p>
            <a:pPr indent="0" lvl="0" marL="0" rtl="0" algn="l">
              <a:spcBef>
                <a:spcPts val="0"/>
              </a:spcBef>
              <a:spcAft>
                <a:spcPts val="0"/>
              </a:spcAft>
              <a:buNone/>
            </a:pPr>
            <a:r>
              <a:t/>
            </a:r>
            <a:endParaRPr sz="1300">
              <a:solidFill>
                <a:srgbClr val="00FFFF"/>
              </a:solidFill>
              <a:latin typeface="Maven Pro"/>
              <a:ea typeface="Maven Pro"/>
              <a:cs typeface="Maven Pro"/>
              <a:sym typeface="Maven Pro"/>
            </a:endParaRPr>
          </a:p>
          <a:p>
            <a:pPr indent="0" lvl="0" marL="0" rtl="0" algn="l">
              <a:spcBef>
                <a:spcPts val="0"/>
              </a:spcBef>
              <a:spcAft>
                <a:spcPts val="0"/>
              </a:spcAft>
              <a:buNone/>
            </a:pPr>
            <a:r>
              <a:rPr lang="en" sz="1300">
                <a:solidFill>
                  <a:srgbClr val="00FFFF"/>
                </a:solidFill>
                <a:latin typeface="Maven Pro"/>
                <a:ea typeface="Maven Pro"/>
                <a:cs typeface="Maven Pro"/>
                <a:sym typeface="Maven Pro"/>
              </a:rPr>
              <a:t>2.shared room type are barely present and are spread throughout the concerned region.</a:t>
            </a:r>
            <a:endParaRPr sz="1300">
              <a:solidFill>
                <a:srgbClr val="00FFFF"/>
              </a:solidFill>
              <a:latin typeface="Maven Pro"/>
              <a:ea typeface="Maven Pro"/>
              <a:cs typeface="Maven Pro"/>
              <a:sym typeface="Maven Pro"/>
            </a:endParaRPr>
          </a:p>
          <a:p>
            <a:pPr indent="0" lvl="0" marL="0" rtl="0" algn="l">
              <a:spcBef>
                <a:spcPts val="0"/>
              </a:spcBef>
              <a:spcAft>
                <a:spcPts val="0"/>
              </a:spcAft>
              <a:buNone/>
            </a:pPr>
            <a:r>
              <a:t/>
            </a:r>
            <a:endParaRPr sz="1300">
              <a:solidFill>
                <a:srgbClr val="00FFFF"/>
              </a:solidFill>
              <a:latin typeface="Maven Pro"/>
              <a:ea typeface="Maven Pro"/>
              <a:cs typeface="Maven Pro"/>
              <a:sym typeface="Maven Pro"/>
            </a:endParaRPr>
          </a:p>
          <a:p>
            <a:pPr indent="0" lvl="0" marL="0" rtl="0" algn="l">
              <a:spcBef>
                <a:spcPts val="0"/>
              </a:spcBef>
              <a:spcAft>
                <a:spcPts val="0"/>
              </a:spcAft>
              <a:buNone/>
            </a:pPr>
            <a:r>
              <a:rPr lang="en" sz="1300">
                <a:solidFill>
                  <a:srgbClr val="00FFFF"/>
                </a:solidFill>
                <a:latin typeface="Maven Pro"/>
                <a:ea typeface="Maven Pro"/>
                <a:cs typeface="Maven Pro"/>
                <a:sym typeface="Maven Pro"/>
              </a:rPr>
              <a:t> 3.private rooms are present in comparatively larger numbers and are spread out almost throughout region.</a:t>
            </a:r>
            <a:endParaRPr sz="1300">
              <a:solidFill>
                <a:srgbClr val="00FFFF"/>
              </a:solidFill>
              <a:latin typeface="Maven Pro"/>
              <a:ea typeface="Maven Pro"/>
              <a:cs typeface="Maven Pro"/>
              <a:sym typeface="Maven Pro"/>
            </a:endParaRPr>
          </a:p>
          <a:p>
            <a:pPr indent="0" lvl="0" marL="0" rtl="0" algn="l">
              <a:spcBef>
                <a:spcPts val="0"/>
              </a:spcBef>
              <a:spcAft>
                <a:spcPts val="0"/>
              </a:spcAft>
              <a:buNone/>
            </a:pPr>
            <a:r>
              <a:t/>
            </a:r>
            <a:endParaRPr sz="1300">
              <a:solidFill>
                <a:srgbClr val="00FFFF"/>
              </a:solidFill>
              <a:latin typeface="Maven Pro"/>
              <a:ea typeface="Maven Pro"/>
              <a:cs typeface="Maven Pro"/>
              <a:sym typeface="Maven Pro"/>
            </a:endParaRPr>
          </a:p>
          <a:p>
            <a:pPr indent="0" lvl="0" marL="0" rtl="0" algn="l">
              <a:spcBef>
                <a:spcPts val="0"/>
              </a:spcBef>
              <a:spcAft>
                <a:spcPts val="0"/>
              </a:spcAft>
              <a:buNone/>
            </a:pPr>
            <a:r>
              <a:rPr lang="en" sz="1300">
                <a:solidFill>
                  <a:srgbClr val="00FFFF"/>
                </a:solidFill>
                <a:latin typeface="Maven Pro"/>
                <a:ea typeface="Maven Pro"/>
                <a:cs typeface="Maven Pro"/>
                <a:sym typeface="Maven Pro"/>
              </a:rPr>
              <a:t>4. Rooms in general are absent or very less in number in the leftmost top and bottom of concerned region.</a:t>
            </a:r>
            <a:endParaRPr sz="1300">
              <a:solidFill>
                <a:srgbClr val="00FFFF"/>
              </a:solidFill>
              <a:latin typeface="Maven Pro"/>
              <a:ea typeface="Maven Pro"/>
              <a:cs typeface="Maven Pro"/>
              <a:sym typeface="Maven Pro"/>
            </a:endParaRPr>
          </a:p>
        </p:txBody>
      </p:sp>
      <p:pic>
        <p:nvPicPr>
          <p:cNvPr id="690" name="Google Shape;690;p37"/>
          <p:cNvPicPr preferRelativeResize="0"/>
          <p:nvPr/>
        </p:nvPicPr>
        <p:blipFill rotWithShape="1">
          <a:blip r:embed="rId4">
            <a:alphaModFix/>
          </a:blip>
          <a:srcRect b="64947" l="5808" r="38121" t="28230"/>
          <a:stretch/>
        </p:blipFill>
        <p:spPr>
          <a:xfrm>
            <a:off x="329825" y="509000"/>
            <a:ext cx="6253301" cy="577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38"/>
          <p:cNvPicPr preferRelativeResize="0"/>
          <p:nvPr/>
        </p:nvPicPr>
        <p:blipFill>
          <a:blip r:embed="rId3">
            <a:alphaModFix/>
          </a:blip>
          <a:stretch>
            <a:fillRect/>
          </a:stretch>
        </p:blipFill>
        <p:spPr>
          <a:xfrm>
            <a:off x="307500" y="998150"/>
            <a:ext cx="6764825" cy="3708950"/>
          </a:xfrm>
          <a:prstGeom prst="rect">
            <a:avLst/>
          </a:prstGeom>
          <a:noFill/>
          <a:ln>
            <a:noFill/>
          </a:ln>
        </p:spPr>
      </p:pic>
      <p:sp>
        <p:nvSpPr>
          <p:cNvPr id="696" name="Google Shape;696;p38"/>
          <p:cNvSpPr txBox="1"/>
          <p:nvPr/>
        </p:nvSpPr>
        <p:spPr>
          <a:xfrm>
            <a:off x="307500" y="293525"/>
            <a:ext cx="3578100" cy="8385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3000">
                <a:solidFill>
                  <a:schemeClr val="lt1"/>
                </a:solidFill>
                <a:latin typeface="Share Tech"/>
                <a:ea typeface="Share Tech"/>
                <a:cs typeface="Share Tech"/>
                <a:sym typeface="Share Tech"/>
              </a:rPr>
              <a:t>BARCHART</a:t>
            </a:r>
            <a:r>
              <a:rPr lang="en" sz="3000">
                <a:solidFill>
                  <a:schemeClr val="lt1"/>
                </a:solidFill>
                <a:latin typeface="Share Tech"/>
                <a:ea typeface="Share Tech"/>
                <a:cs typeface="Share Tech"/>
                <a:sym typeface="Share Tech"/>
              </a:rPr>
              <a:t>:</a:t>
            </a:r>
            <a:endParaRPr sz="3000">
              <a:solidFill>
                <a:schemeClr val="lt1"/>
              </a:solidFill>
              <a:latin typeface="Share Tech"/>
              <a:ea typeface="Share Tech"/>
              <a:cs typeface="Share Tech"/>
              <a:sym typeface="Share Tech"/>
            </a:endParaRPr>
          </a:p>
        </p:txBody>
      </p:sp>
      <p:sp>
        <p:nvSpPr>
          <p:cNvPr id="697" name="Google Shape;697;p38"/>
          <p:cNvSpPr txBox="1"/>
          <p:nvPr/>
        </p:nvSpPr>
        <p:spPr>
          <a:xfrm>
            <a:off x="7240025" y="475225"/>
            <a:ext cx="1904100" cy="42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u="sng">
              <a:solidFill>
                <a:srgbClr val="FFFFFF"/>
              </a:solidFill>
              <a:latin typeface="Maven Pro"/>
              <a:ea typeface="Maven Pro"/>
              <a:cs typeface="Maven Pro"/>
              <a:sym typeface="Maven Pro"/>
            </a:endParaRPr>
          </a:p>
          <a:p>
            <a:pPr indent="0" lvl="0" marL="0" rtl="0" algn="l">
              <a:spcBef>
                <a:spcPts val="0"/>
              </a:spcBef>
              <a:spcAft>
                <a:spcPts val="0"/>
              </a:spcAft>
              <a:buNone/>
            </a:pPr>
            <a:r>
              <a:rPr lang="en" sz="1300" u="sng">
                <a:solidFill>
                  <a:srgbClr val="FFFFFF"/>
                </a:solidFill>
                <a:latin typeface="Maven Pro"/>
                <a:ea typeface="Maven Pro"/>
                <a:cs typeface="Maven Pro"/>
                <a:sym typeface="Maven Pro"/>
              </a:rPr>
              <a:t>Visualisation of </a:t>
            </a:r>
            <a:endParaRPr sz="1300" u="sng">
              <a:solidFill>
                <a:srgbClr val="FFFFFF"/>
              </a:solidFill>
              <a:latin typeface="Maven Pro"/>
              <a:ea typeface="Maven Pro"/>
              <a:cs typeface="Maven Pro"/>
              <a:sym typeface="Maven Pro"/>
            </a:endParaRPr>
          </a:p>
          <a:p>
            <a:pPr indent="0" lvl="0" marL="0" rtl="0" algn="l">
              <a:spcBef>
                <a:spcPts val="0"/>
              </a:spcBef>
              <a:spcAft>
                <a:spcPts val="0"/>
              </a:spcAft>
              <a:buNone/>
            </a:pPr>
            <a:r>
              <a:rPr lang="en" sz="1300" u="sng">
                <a:solidFill>
                  <a:srgbClr val="FFFFFF"/>
                </a:solidFill>
                <a:latin typeface="Maven Pro"/>
                <a:ea typeface="Maven Pro"/>
                <a:cs typeface="Maven Pro"/>
                <a:sym typeface="Maven Pro"/>
              </a:rPr>
              <a:t>neighbourhood group</a:t>
            </a:r>
            <a:r>
              <a:rPr lang="en" sz="1300" u="sng">
                <a:solidFill>
                  <a:srgbClr val="FFFFFF"/>
                </a:solidFill>
                <a:latin typeface="Maven Pro"/>
                <a:ea typeface="Maven Pro"/>
                <a:cs typeface="Maven Pro"/>
                <a:sym typeface="Maven Pro"/>
              </a:rPr>
              <a:t> vs  price</a:t>
            </a:r>
            <a:endParaRPr sz="1300" u="sng">
              <a:solidFill>
                <a:srgbClr val="FFFFFF"/>
              </a:solidFill>
              <a:latin typeface="Maven Pro"/>
              <a:ea typeface="Maven Pro"/>
              <a:cs typeface="Maven Pro"/>
              <a:sym typeface="Maven Pro"/>
            </a:endParaRPr>
          </a:p>
          <a:p>
            <a:pPr indent="0" lvl="0" marL="0" rtl="0" algn="l">
              <a:spcBef>
                <a:spcPts val="0"/>
              </a:spcBef>
              <a:spcAft>
                <a:spcPts val="0"/>
              </a:spcAft>
              <a:buNone/>
            </a:pPr>
            <a:r>
              <a:rPr lang="en" sz="1300" u="sng">
                <a:solidFill>
                  <a:srgbClr val="FFFFFF"/>
                </a:solidFill>
                <a:latin typeface="Maven Pro"/>
                <a:ea typeface="Maven Pro"/>
                <a:cs typeface="Maven Pro"/>
                <a:sym typeface="Maven Pro"/>
              </a:rPr>
              <a:t> </a:t>
            </a:r>
            <a:endParaRPr sz="1300" u="sng">
              <a:solidFill>
                <a:srgbClr val="FFFFFF"/>
              </a:solidFill>
              <a:latin typeface="Maven Pro"/>
              <a:ea typeface="Maven Pro"/>
              <a:cs typeface="Maven Pro"/>
              <a:sym typeface="Maven Pro"/>
            </a:endParaRPr>
          </a:p>
          <a:p>
            <a:pPr indent="0" lvl="0" marL="0" rtl="0" algn="l">
              <a:spcBef>
                <a:spcPts val="0"/>
              </a:spcBef>
              <a:spcAft>
                <a:spcPts val="0"/>
              </a:spcAft>
              <a:buNone/>
            </a:pPr>
            <a:r>
              <a:rPr lang="en" sz="1100">
                <a:solidFill>
                  <a:srgbClr val="00FFFF"/>
                </a:solidFill>
                <a:latin typeface="Maven Pro"/>
                <a:ea typeface="Maven Pro"/>
                <a:cs typeface="Maven Pro"/>
                <a:sym typeface="Maven Pro"/>
              </a:rPr>
              <a:t>The lines represent error intervals. Which represents confidence/ standard deviation. Seaborn takes the avg by default. </a:t>
            </a:r>
            <a:endParaRPr sz="1100">
              <a:solidFill>
                <a:srgbClr val="00FFFF"/>
              </a:solidFill>
              <a:latin typeface="Maven Pro"/>
              <a:ea typeface="Maven Pro"/>
              <a:cs typeface="Maven Pro"/>
              <a:sym typeface="Maven Pro"/>
            </a:endParaRPr>
          </a:p>
          <a:p>
            <a:pPr indent="0" lvl="0" marL="0" rtl="0" algn="l">
              <a:spcBef>
                <a:spcPts val="0"/>
              </a:spcBef>
              <a:spcAft>
                <a:spcPts val="0"/>
              </a:spcAft>
              <a:buNone/>
            </a:pPr>
            <a:r>
              <a:t/>
            </a:r>
            <a:endParaRPr sz="1100">
              <a:solidFill>
                <a:srgbClr val="00FFFF"/>
              </a:solidFill>
              <a:latin typeface="Maven Pro"/>
              <a:ea typeface="Maven Pro"/>
              <a:cs typeface="Maven Pro"/>
              <a:sym typeface="Maven Pro"/>
            </a:endParaRPr>
          </a:p>
          <a:p>
            <a:pPr indent="0" lvl="0" marL="0" rtl="0" algn="l">
              <a:spcBef>
                <a:spcPts val="0"/>
              </a:spcBef>
              <a:spcAft>
                <a:spcPts val="0"/>
              </a:spcAft>
              <a:buNone/>
            </a:pPr>
            <a:r>
              <a:rPr lang="en" sz="1100">
                <a:solidFill>
                  <a:srgbClr val="00FFFF"/>
                </a:solidFill>
                <a:latin typeface="Maven Pro"/>
                <a:ea typeface="Maven Pro"/>
                <a:cs typeface="Maven Pro"/>
                <a:sym typeface="Maven Pro"/>
              </a:rPr>
              <a:t>The bars here indicate the the neighbourhood groups</a:t>
            </a:r>
            <a:endParaRPr sz="1100">
              <a:solidFill>
                <a:srgbClr val="00FFFF"/>
              </a:solidFill>
              <a:latin typeface="Maven Pro"/>
              <a:ea typeface="Maven Pro"/>
              <a:cs typeface="Maven Pro"/>
              <a:sym typeface="Maven Pro"/>
            </a:endParaRPr>
          </a:p>
          <a:p>
            <a:pPr indent="0" lvl="0" marL="0" rtl="0" algn="l">
              <a:spcBef>
                <a:spcPts val="0"/>
              </a:spcBef>
              <a:spcAft>
                <a:spcPts val="0"/>
              </a:spcAft>
              <a:buNone/>
            </a:pPr>
            <a:r>
              <a:rPr lang="en" sz="1100">
                <a:solidFill>
                  <a:srgbClr val="00FFFF"/>
                </a:solidFill>
                <a:latin typeface="Maven Pro"/>
                <a:ea typeface="Maven Pro"/>
                <a:cs typeface="Maven Pro"/>
                <a:sym typeface="Maven Pro"/>
              </a:rPr>
              <a:t> </a:t>
            </a:r>
            <a:endParaRPr sz="1100">
              <a:solidFill>
                <a:srgbClr val="00FFFF"/>
              </a:solidFill>
              <a:latin typeface="Maven Pro"/>
              <a:ea typeface="Maven Pro"/>
              <a:cs typeface="Maven Pro"/>
              <a:sym typeface="Maven Pro"/>
            </a:endParaRPr>
          </a:p>
          <a:p>
            <a:pPr indent="0" lvl="0" marL="0" rtl="0" algn="l">
              <a:spcBef>
                <a:spcPts val="0"/>
              </a:spcBef>
              <a:spcAft>
                <a:spcPts val="0"/>
              </a:spcAft>
              <a:buNone/>
            </a:pPr>
            <a:r>
              <a:rPr lang="en" sz="1100">
                <a:solidFill>
                  <a:srgbClr val="00FFFF"/>
                </a:solidFill>
                <a:latin typeface="Maven Pro"/>
                <a:ea typeface="Maven Pro"/>
                <a:cs typeface="Maven Pro"/>
                <a:sym typeface="Maven Pro"/>
              </a:rPr>
              <a:t>Though west region might have the maximum  number</a:t>
            </a:r>
            <a:endParaRPr sz="1100">
              <a:solidFill>
                <a:srgbClr val="00FFFF"/>
              </a:solidFill>
              <a:latin typeface="Maven Pro"/>
              <a:ea typeface="Maven Pro"/>
              <a:cs typeface="Maven Pro"/>
              <a:sym typeface="Maven Pro"/>
            </a:endParaRPr>
          </a:p>
          <a:p>
            <a:pPr indent="0" lvl="0" marL="0" rtl="0" algn="l">
              <a:spcBef>
                <a:spcPts val="0"/>
              </a:spcBef>
              <a:spcAft>
                <a:spcPts val="0"/>
              </a:spcAft>
              <a:buNone/>
            </a:pPr>
            <a:r>
              <a:rPr lang="en" sz="1100">
                <a:solidFill>
                  <a:srgbClr val="00FFFF"/>
                </a:solidFill>
                <a:latin typeface="Maven Pro"/>
                <a:ea typeface="Maven Pro"/>
                <a:cs typeface="Maven Pro"/>
                <a:sym typeface="Maven Pro"/>
              </a:rPr>
              <a:t>Minimum price </a:t>
            </a:r>
            <a:endParaRPr sz="1100">
              <a:solidFill>
                <a:srgbClr val="00FFFF"/>
              </a:solidFill>
              <a:latin typeface="Maven Pro"/>
              <a:ea typeface="Maven Pro"/>
              <a:cs typeface="Maven Pro"/>
              <a:sym typeface="Maven Pro"/>
            </a:endParaRPr>
          </a:p>
          <a:p>
            <a:pPr indent="0" lvl="0" marL="0" rtl="0" algn="l">
              <a:spcBef>
                <a:spcPts val="0"/>
              </a:spcBef>
              <a:spcAft>
                <a:spcPts val="0"/>
              </a:spcAft>
              <a:buNone/>
            </a:pPr>
            <a:r>
              <a:rPr lang="en" sz="1100">
                <a:solidFill>
                  <a:srgbClr val="00FFFF"/>
                </a:solidFill>
                <a:latin typeface="Maven Pro"/>
                <a:ea typeface="Maven Pro"/>
                <a:cs typeface="Maven Pro"/>
                <a:sym typeface="Maven Pro"/>
              </a:rPr>
              <a:t>But as the standard deviation is more compared to central region.</a:t>
            </a:r>
            <a:endParaRPr sz="1100">
              <a:solidFill>
                <a:srgbClr val="00FFFF"/>
              </a:solidFill>
              <a:latin typeface="Maven Pro"/>
              <a:ea typeface="Maven Pro"/>
              <a:cs typeface="Maven Pro"/>
              <a:sym typeface="Maven Pro"/>
            </a:endParaRPr>
          </a:p>
          <a:p>
            <a:pPr indent="0" lvl="0" marL="0" rtl="0" algn="l">
              <a:spcBef>
                <a:spcPts val="0"/>
              </a:spcBef>
              <a:spcAft>
                <a:spcPts val="0"/>
              </a:spcAft>
              <a:buNone/>
            </a:pPr>
            <a:r>
              <a:rPr lang="en" sz="1100">
                <a:solidFill>
                  <a:srgbClr val="00FFFF"/>
                </a:solidFill>
                <a:latin typeface="Maven Pro"/>
                <a:ea typeface="Maven Pro"/>
                <a:cs typeface="Maven Pro"/>
                <a:sym typeface="Maven Pro"/>
              </a:rPr>
              <a:t>so we can conclude that it is  maximum for the central region and not west region</a:t>
            </a:r>
            <a:endParaRPr sz="1100">
              <a:solidFill>
                <a:srgbClr val="00FFFF"/>
              </a:solidFill>
              <a:latin typeface="Maven Pro"/>
              <a:ea typeface="Maven Pro"/>
              <a:cs typeface="Maven Pro"/>
              <a:sym typeface="Maven Pro"/>
            </a:endParaRPr>
          </a:p>
          <a:p>
            <a:pPr indent="0" lvl="0" marL="0" rtl="0" algn="l">
              <a:spcBef>
                <a:spcPts val="0"/>
              </a:spcBef>
              <a:spcAft>
                <a:spcPts val="0"/>
              </a:spcAft>
              <a:buNone/>
            </a:pPr>
            <a:r>
              <a:t/>
            </a:r>
            <a:endParaRPr sz="1300">
              <a:solidFill>
                <a:srgbClr val="00FFFF"/>
              </a:solidFill>
              <a:latin typeface="Maven Pro"/>
              <a:ea typeface="Maven Pro"/>
              <a:cs typeface="Maven Pro"/>
              <a:sym typeface="Maven Pro"/>
            </a:endParaRPr>
          </a:p>
          <a:p>
            <a:pPr indent="0" lvl="0" marL="0" rtl="0" algn="l">
              <a:spcBef>
                <a:spcPts val="0"/>
              </a:spcBef>
              <a:spcAft>
                <a:spcPts val="0"/>
              </a:spcAft>
              <a:buNone/>
            </a:pPr>
            <a:r>
              <a:t/>
            </a:r>
            <a:endParaRPr sz="1300">
              <a:solidFill>
                <a:srgbClr val="00FFFF"/>
              </a:solidFill>
              <a:latin typeface="Maven Pro"/>
              <a:ea typeface="Maven Pro"/>
              <a:cs typeface="Maven Pro"/>
              <a:sym typeface="Maven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p39"/>
          <p:cNvPicPr preferRelativeResize="0"/>
          <p:nvPr/>
        </p:nvPicPr>
        <p:blipFill rotWithShape="1">
          <a:blip r:embed="rId3">
            <a:alphaModFix/>
          </a:blip>
          <a:srcRect b="22067" l="6309" r="36017" t="24436"/>
          <a:stretch/>
        </p:blipFill>
        <p:spPr>
          <a:xfrm>
            <a:off x="374750" y="844725"/>
            <a:ext cx="6893251" cy="3845499"/>
          </a:xfrm>
          <a:prstGeom prst="rect">
            <a:avLst/>
          </a:prstGeom>
          <a:noFill/>
          <a:ln>
            <a:noFill/>
          </a:ln>
        </p:spPr>
      </p:pic>
      <p:sp>
        <p:nvSpPr>
          <p:cNvPr id="703" name="Google Shape;703;p39"/>
          <p:cNvSpPr txBox="1"/>
          <p:nvPr/>
        </p:nvSpPr>
        <p:spPr>
          <a:xfrm>
            <a:off x="7491625" y="844725"/>
            <a:ext cx="1656600" cy="37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V</a:t>
            </a:r>
            <a:r>
              <a:rPr lang="en" u="sng">
                <a:solidFill>
                  <a:srgbClr val="FFFFFF"/>
                </a:solidFill>
                <a:latin typeface="Maven Pro"/>
                <a:ea typeface="Maven Pro"/>
                <a:cs typeface="Maven Pro"/>
                <a:sym typeface="Maven Pro"/>
              </a:rPr>
              <a:t>isualisation of Room t</a:t>
            </a:r>
            <a:r>
              <a:rPr lang="en" u="sng">
                <a:solidFill>
                  <a:srgbClr val="FFFFFF"/>
                </a:solidFill>
                <a:latin typeface="Maven Pro"/>
                <a:ea typeface="Maven Pro"/>
                <a:cs typeface="Maven Pro"/>
                <a:sym typeface="Maven Pro"/>
              </a:rPr>
              <a:t>ype vs </a:t>
            </a:r>
            <a:endParaRPr u="sng">
              <a:solidFill>
                <a:srgbClr val="FFFFFF"/>
              </a:solidFill>
              <a:latin typeface="Maven Pro"/>
              <a:ea typeface="Maven Pro"/>
              <a:cs typeface="Maven Pro"/>
              <a:sym typeface="Maven Pro"/>
            </a:endParaRPr>
          </a:p>
          <a:p>
            <a:pPr indent="0" lvl="0" marL="0" rtl="0" algn="l">
              <a:spcBef>
                <a:spcPts val="0"/>
              </a:spcBef>
              <a:spcAft>
                <a:spcPts val="0"/>
              </a:spcAft>
              <a:buNone/>
            </a:pPr>
            <a:r>
              <a:rPr lang="en" u="sng">
                <a:solidFill>
                  <a:srgbClr val="FFFFFF"/>
                </a:solidFill>
                <a:latin typeface="Maven Pro"/>
                <a:ea typeface="Maven Pro"/>
                <a:cs typeface="Maven Pro"/>
                <a:sym typeface="Maven Pro"/>
              </a:rPr>
              <a:t>Price</a:t>
            </a:r>
            <a:endParaRPr u="sng">
              <a:solidFill>
                <a:srgbClr val="FFFFFF"/>
              </a:solidFill>
              <a:latin typeface="Maven Pro"/>
              <a:ea typeface="Maven Pro"/>
              <a:cs typeface="Maven Pro"/>
              <a:sym typeface="Maven Pro"/>
            </a:endParaRPr>
          </a:p>
          <a:p>
            <a:pPr indent="0" lvl="0" marL="0" rtl="0" algn="l">
              <a:spcBef>
                <a:spcPts val="0"/>
              </a:spcBef>
              <a:spcAft>
                <a:spcPts val="0"/>
              </a:spcAft>
              <a:buNone/>
            </a:pPr>
            <a:r>
              <a:t/>
            </a:r>
            <a:endParaRPr u="sng">
              <a:solidFill>
                <a:srgbClr val="FFFFFF"/>
              </a:solidFill>
              <a:latin typeface="Maven Pro"/>
              <a:ea typeface="Maven Pro"/>
              <a:cs typeface="Maven Pro"/>
              <a:sym typeface="Maven Pro"/>
            </a:endParaRPr>
          </a:p>
          <a:p>
            <a:pPr indent="0" lvl="0" marL="0" rtl="0" algn="l">
              <a:spcBef>
                <a:spcPts val="0"/>
              </a:spcBef>
              <a:spcAft>
                <a:spcPts val="0"/>
              </a:spcAft>
              <a:buNone/>
            </a:pPr>
            <a:r>
              <a:rPr lang="en">
                <a:solidFill>
                  <a:srgbClr val="00FFFF"/>
                </a:solidFill>
                <a:latin typeface="Maven Pro"/>
                <a:ea typeface="Maven Pro"/>
                <a:cs typeface="Maven Pro"/>
                <a:sym typeface="Maven Pro"/>
              </a:rPr>
              <a:t>The price for entire home/apt type is the maximum while that for</a:t>
            </a:r>
            <a:endParaRPr>
              <a:solidFill>
                <a:srgbClr val="00FFFF"/>
              </a:solidFill>
              <a:latin typeface="Maven Pro"/>
              <a:ea typeface="Maven Pro"/>
              <a:cs typeface="Maven Pro"/>
              <a:sym typeface="Maven Pro"/>
            </a:endParaRPr>
          </a:p>
          <a:p>
            <a:pPr indent="0" lvl="0" marL="0" rtl="0" algn="l">
              <a:spcBef>
                <a:spcPts val="0"/>
              </a:spcBef>
              <a:spcAft>
                <a:spcPts val="0"/>
              </a:spcAft>
              <a:buNone/>
            </a:pPr>
            <a:r>
              <a:rPr lang="en">
                <a:solidFill>
                  <a:srgbClr val="00FFFF"/>
                </a:solidFill>
                <a:latin typeface="Maven Pro"/>
                <a:ea typeface="Maven Pro"/>
                <a:cs typeface="Maven Pro"/>
                <a:sym typeface="Maven Pro"/>
              </a:rPr>
              <a:t> shared rooms is the least.</a:t>
            </a:r>
            <a:endParaRPr>
              <a:solidFill>
                <a:srgbClr val="00FFFF"/>
              </a:solidFill>
              <a:latin typeface="Maven Pro"/>
              <a:ea typeface="Maven Pro"/>
              <a:cs typeface="Maven Pro"/>
              <a:sym typeface="Maven Pro"/>
            </a:endParaRPr>
          </a:p>
          <a:p>
            <a:pPr indent="0" lvl="0" marL="0" rtl="0" algn="l">
              <a:spcBef>
                <a:spcPts val="0"/>
              </a:spcBef>
              <a:spcAft>
                <a:spcPts val="0"/>
              </a:spcAft>
              <a:buNone/>
            </a:pPr>
            <a:r>
              <a:t/>
            </a:r>
            <a:endParaRPr>
              <a:solidFill>
                <a:srgbClr val="00FFFF"/>
              </a:solidFill>
              <a:latin typeface="Maven Pro"/>
              <a:ea typeface="Maven Pro"/>
              <a:cs typeface="Maven Pro"/>
              <a:sym typeface="Maven Pro"/>
            </a:endParaRPr>
          </a:p>
          <a:p>
            <a:pPr indent="0" lvl="0" marL="0" rtl="0" algn="l">
              <a:spcBef>
                <a:spcPts val="0"/>
              </a:spcBef>
              <a:spcAft>
                <a:spcPts val="0"/>
              </a:spcAft>
              <a:buNone/>
            </a:pPr>
            <a:r>
              <a:t/>
            </a:r>
            <a:endParaRPr>
              <a:solidFill>
                <a:srgbClr val="00FFFF"/>
              </a:solidFill>
              <a:latin typeface="Maven Pro"/>
              <a:ea typeface="Maven Pro"/>
              <a:cs typeface="Maven Pro"/>
              <a:sym typeface="Maven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4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HISTOGRAM:</a:t>
            </a:r>
            <a:endParaRPr/>
          </a:p>
        </p:txBody>
      </p:sp>
      <p:sp>
        <p:nvSpPr>
          <p:cNvPr id="709" name="Google Shape;709;p40"/>
          <p:cNvSpPr txBox="1"/>
          <p:nvPr/>
        </p:nvSpPr>
        <p:spPr>
          <a:xfrm>
            <a:off x="605167" y="1098254"/>
            <a:ext cx="18813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Share Tech"/>
              <a:ea typeface="Share Tech"/>
              <a:cs typeface="Share Tech"/>
              <a:sym typeface="Share Tech"/>
            </a:endParaRPr>
          </a:p>
        </p:txBody>
      </p:sp>
      <p:sp>
        <p:nvSpPr>
          <p:cNvPr id="710" name="Google Shape;710;p40"/>
          <p:cNvSpPr/>
          <p:nvPr/>
        </p:nvSpPr>
        <p:spPr>
          <a:xfrm>
            <a:off x="1143200" y="42678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0"/>
          <p:cNvSpPr/>
          <p:nvPr/>
        </p:nvSpPr>
        <p:spPr>
          <a:xfrm>
            <a:off x="2810075" y="4267825"/>
            <a:ext cx="138900" cy="138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2" name="Google Shape;712;p40"/>
          <p:cNvPicPr preferRelativeResize="0"/>
          <p:nvPr/>
        </p:nvPicPr>
        <p:blipFill rotWithShape="1">
          <a:blip r:embed="rId3">
            <a:alphaModFix/>
          </a:blip>
          <a:srcRect b="0" l="0" r="0" t="32019"/>
          <a:stretch/>
        </p:blipFill>
        <p:spPr>
          <a:xfrm>
            <a:off x="605175" y="2126325"/>
            <a:ext cx="7179949" cy="2473925"/>
          </a:xfrm>
          <a:prstGeom prst="rect">
            <a:avLst/>
          </a:prstGeom>
          <a:noFill/>
          <a:ln>
            <a:noFill/>
          </a:ln>
        </p:spPr>
      </p:pic>
      <p:pic>
        <p:nvPicPr>
          <p:cNvPr id="713" name="Google Shape;713;p40"/>
          <p:cNvPicPr preferRelativeResize="0"/>
          <p:nvPr/>
        </p:nvPicPr>
        <p:blipFill rotWithShape="1">
          <a:blip r:embed="rId3">
            <a:alphaModFix/>
          </a:blip>
          <a:srcRect b="77927" l="0" r="0" t="0"/>
          <a:stretch/>
        </p:blipFill>
        <p:spPr>
          <a:xfrm>
            <a:off x="605175" y="1323050"/>
            <a:ext cx="7179949" cy="8032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41"/>
          <p:cNvSpPr/>
          <p:nvPr/>
        </p:nvSpPr>
        <p:spPr>
          <a:xfrm>
            <a:off x="1783325" y="1199225"/>
            <a:ext cx="252000" cy="252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1"/>
          <p:cNvSpPr/>
          <p:nvPr/>
        </p:nvSpPr>
        <p:spPr>
          <a:xfrm>
            <a:off x="7092250" y="3891700"/>
            <a:ext cx="423300" cy="42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0" name="Google Shape;720;p41"/>
          <p:cNvPicPr preferRelativeResize="0"/>
          <p:nvPr/>
        </p:nvPicPr>
        <p:blipFill>
          <a:blip r:embed="rId3">
            <a:alphaModFix/>
          </a:blip>
          <a:stretch>
            <a:fillRect/>
          </a:stretch>
        </p:blipFill>
        <p:spPr>
          <a:xfrm>
            <a:off x="1478400" y="301287"/>
            <a:ext cx="5841474" cy="45409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4"/>
          <p:cNvSpPr txBox="1"/>
          <p:nvPr>
            <p:ph idx="1" type="body"/>
          </p:nvPr>
        </p:nvSpPr>
        <p:spPr>
          <a:xfrm>
            <a:off x="61500" y="807775"/>
            <a:ext cx="9021000" cy="4216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Maven Pro"/>
              <a:buAutoNum type="arabicPeriod"/>
            </a:pPr>
            <a:r>
              <a:rPr lang="en" sz="1300"/>
              <a:t>Our dataset is on the data collected from different tourist spots about the accomodation facilities present in that area.</a:t>
            </a:r>
            <a:endParaRPr sz="1300"/>
          </a:p>
          <a:p>
            <a:pPr indent="-298450" lvl="0" marL="457200" rtl="0" algn="l">
              <a:spcBef>
                <a:spcPts val="0"/>
              </a:spcBef>
              <a:spcAft>
                <a:spcPts val="0"/>
              </a:spcAft>
              <a:buSzPts val="1100"/>
              <a:buFont typeface="Maven Pro"/>
              <a:buAutoNum type="arabicPeriod"/>
            </a:pPr>
            <a:r>
              <a:rPr lang="en" sz="1300"/>
              <a:t>This dataset, that we’ve used is from Airbnb which is a</a:t>
            </a:r>
            <a:r>
              <a:rPr lang="en" sz="1300"/>
              <a:t> vacation rental online marketplace company originally based in </a:t>
            </a:r>
            <a:r>
              <a:rPr lang="en" sz="1300"/>
              <a:t>San Francisco and is now making great progress by also having branches in cities like New York, Tokyo, Singapore, Seattle etc.</a:t>
            </a:r>
            <a:endParaRPr sz="1300"/>
          </a:p>
          <a:p>
            <a:pPr indent="-298450" lvl="0" marL="457200" rtl="0" algn="l">
              <a:spcBef>
                <a:spcPts val="0"/>
              </a:spcBef>
              <a:spcAft>
                <a:spcPts val="0"/>
              </a:spcAft>
              <a:buSzPts val="1100"/>
              <a:buFont typeface="Maven Pro"/>
              <a:buAutoNum type="arabicPeriod"/>
            </a:pPr>
            <a:r>
              <a:rPr lang="en" sz="1300"/>
              <a:t>The dataset is from Singapore that contains data like the name of the Airbnb i.e., the lodging or the homestay, the name of the host, the ID that is given to the host, etc.</a:t>
            </a:r>
            <a:endParaRPr sz="1300"/>
          </a:p>
          <a:p>
            <a:pPr indent="-298450" lvl="0" marL="457200" rtl="0" algn="l">
              <a:spcBef>
                <a:spcPts val="0"/>
              </a:spcBef>
              <a:spcAft>
                <a:spcPts val="0"/>
              </a:spcAft>
              <a:buSzPts val="1100"/>
              <a:buFont typeface="Maven Pro"/>
              <a:buAutoNum type="arabicPeriod"/>
            </a:pPr>
            <a:r>
              <a:rPr lang="en" sz="1300"/>
              <a:t>The data from Airbnb also gives information about the neighbourhood and also the latitude and longitude of the place, that reduces the burden of worrying about the directions to the place from the shoulders of the customer.</a:t>
            </a:r>
            <a:endParaRPr sz="1300"/>
          </a:p>
          <a:p>
            <a:pPr indent="-298450" lvl="0" marL="457200" rtl="0" algn="l">
              <a:spcBef>
                <a:spcPts val="0"/>
              </a:spcBef>
              <a:spcAft>
                <a:spcPts val="0"/>
              </a:spcAft>
              <a:buSzPts val="1100"/>
              <a:buFont typeface="Maven Pro"/>
              <a:buAutoNum type="arabicPeriod"/>
            </a:pPr>
            <a:r>
              <a:rPr lang="en" sz="1300"/>
              <a:t>Our dataset contains a total of 16 columns where each of the column represent the different attributes like name, ID, cost etc.</a:t>
            </a:r>
            <a:endParaRPr sz="1300"/>
          </a:p>
          <a:p>
            <a:pPr indent="-298450" lvl="0" marL="457200" rtl="0" algn="l">
              <a:spcBef>
                <a:spcPts val="0"/>
              </a:spcBef>
              <a:spcAft>
                <a:spcPts val="0"/>
              </a:spcAft>
              <a:buSzPts val="1100"/>
              <a:buFont typeface="Maven Pro"/>
              <a:buAutoNum type="arabicPeriod"/>
            </a:pPr>
            <a:r>
              <a:rPr lang="en" sz="1300"/>
              <a:t>It has the information of about 7907 places of accomodation which shows the growth of a 12 year old company into a successful one.</a:t>
            </a:r>
            <a:endParaRPr sz="1300"/>
          </a:p>
          <a:p>
            <a:pPr indent="-298450" lvl="0" marL="457200" rtl="0" algn="l">
              <a:spcBef>
                <a:spcPts val="0"/>
              </a:spcBef>
              <a:spcAft>
                <a:spcPts val="0"/>
              </a:spcAft>
              <a:buSzPts val="1100"/>
              <a:buFont typeface="Maven Pro"/>
              <a:buAutoNum type="arabicPeriod"/>
            </a:pPr>
            <a:r>
              <a:rPr lang="en" sz="1300"/>
              <a:t>There are a few empty cells where we can see the absence of any data regarding that attribute. There are 5518 empty cells for a total of 126528 cells which makes the percentage of empty cells 4.361%.</a:t>
            </a:r>
            <a:endParaRPr sz="1300"/>
          </a:p>
          <a:p>
            <a:pPr indent="-298450" lvl="0" marL="457200" rtl="0" algn="l">
              <a:spcBef>
                <a:spcPts val="0"/>
              </a:spcBef>
              <a:spcAft>
                <a:spcPts val="0"/>
              </a:spcAft>
              <a:buSzPts val="1100"/>
              <a:buFont typeface="Maven Pro"/>
              <a:buAutoNum type="arabicPeriod"/>
            </a:pPr>
            <a:r>
              <a:rPr lang="en" sz="1300"/>
              <a:t>The dataset also has, </a:t>
            </a:r>
            <a:endParaRPr sz="1300"/>
          </a:p>
          <a:p>
            <a:pPr indent="-298450" lvl="1" marL="914400" rtl="0" algn="l">
              <a:spcBef>
                <a:spcPts val="0"/>
              </a:spcBef>
              <a:spcAft>
                <a:spcPts val="0"/>
              </a:spcAft>
              <a:buSzPts val="1100"/>
              <a:buFont typeface="Maven Pro"/>
              <a:buAutoNum type="alphaLcPeriod"/>
            </a:pPr>
            <a:r>
              <a:rPr lang="en" sz="1300"/>
              <a:t>categorical variables(name, host name etc)</a:t>
            </a:r>
            <a:endParaRPr sz="1300"/>
          </a:p>
          <a:p>
            <a:pPr indent="-298450" lvl="1" marL="914400" rtl="0" algn="l">
              <a:spcBef>
                <a:spcPts val="0"/>
              </a:spcBef>
              <a:spcAft>
                <a:spcPts val="0"/>
              </a:spcAft>
              <a:buSzPts val="1100"/>
              <a:buFont typeface="Maven Pro"/>
              <a:buAutoNum type="alphaLcPeriod"/>
            </a:pPr>
            <a:r>
              <a:rPr lang="en" sz="1300"/>
              <a:t>discrete variables(ID, host ID etc)</a:t>
            </a:r>
            <a:endParaRPr sz="1300"/>
          </a:p>
          <a:p>
            <a:pPr indent="-298450" lvl="1" marL="914400" rtl="0" algn="l">
              <a:spcBef>
                <a:spcPts val="0"/>
              </a:spcBef>
              <a:spcAft>
                <a:spcPts val="0"/>
              </a:spcAft>
              <a:buSzPts val="1100"/>
              <a:buFont typeface="Maven Pro"/>
              <a:buAutoNum type="alphaLcPeriod"/>
            </a:pPr>
            <a:r>
              <a:rPr lang="en" sz="1300"/>
              <a:t> continuous variables(latitude and longitude)</a:t>
            </a:r>
            <a:endParaRPr sz="1300"/>
          </a:p>
        </p:txBody>
      </p:sp>
      <p:sp>
        <p:nvSpPr>
          <p:cNvPr id="462" name="Google Shape;462;p24"/>
          <p:cNvSpPr txBox="1"/>
          <p:nvPr>
            <p:ph type="ctrTitle"/>
          </p:nvPr>
        </p:nvSpPr>
        <p:spPr>
          <a:xfrm>
            <a:off x="590875" y="2299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FFFF"/>
                </a:solidFill>
              </a:rPr>
              <a:t>DESCRIPTION OF</a:t>
            </a:r>
            <a:r>
              <a:rPr lang="en">
                <a:solidFill>
                  <a:srgbClr val="00FFFF"/>
                </a:solidFill>
              </a:rPr>
              <a:t> DATASET :</a:t>
            </a:r>
            <a:endParaRPr>
              <a:solidFill>
                <a:srgbClr val="00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42"/>
          <p:cNvSpPr txBox="1"/>
          <p:nvPr>
            <p:ph type="ctrTitle"/>
          </p:nvPr>
        </p:nvSpPr>
        <p:spPr>
          <a:xfrm>
            <a:off x="1830000" y="2350750"/>
            <a:ext cx="5484000" cy="158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700">
                <a:solidFill>
                  <a:schemeClr val="accent3"/>
                </a:solidFill>
              </a:rPr>
              <a:t>NORMALIZATION </a:t>
            </a:r>
            <a:endParaRPr sz="4700">
              <a:solidFill>
                <a:schemeClr val="accent3"/>
              </a:solidFill>
            </a:endParaRPr>
          </a:p>
          <a:p>
            <a:pPr indent="0" lvl="0" marL="0" rtl="0" algn="l">
              <a:spcBef>
                <a:spcPts val="0"/>
              </a:spcBef>
              <a:spcAft>
                <a:spcPts val="0"/>
              </a:spcAft>
              <a:buNone/>
            </a:pPr>
            <a:r>
              <a:rPr lang="en" sz="4700">
                <a:solidFill>
                  <a:schemeClr val="accent3"/>
                </a:solidFill>
              </a:rPr>
              <a:t>	   </a:t>
            </a:r>
            <a:r>
              <a:rPr lang="en" sz="4700">
                <a:solidFill>
                  <a:srgbClr val="FFFFFF"/>
                </a:solidFill>
              </a:rPr>
              <a:t>AND</a:t>
            </a:r>
            <a:endParaRPr sz="4700">
              <a:solidFill>
                <a:srgbClr val="FFFFFF"/>
              </a:solidFill>
            </a:endParaRPr>
          </a:p>
          <a:p>
            <a:pPr indent="0" lvl="0" marL="0" rtl="0" algn="l">
              <a:spcBef>
                <a:spcPts val="0"/>
              </a:spcBef>
              <a:spcAft>
                <a:spcPts val="0"/>
              </a:spcAft>
              <a:buNone/>
            </a:pPr>
            <a:r>
              <a:rPr lang="en" sz="4700">
                <a:solidFill>
                  <a:schemeClr val="accent3"/>
                </a:solidFill>
              </a:rPr>
              <a:t>STANDARDIZATION</a:t>
            </a:r>
            <a:endParaRPr sz="4700">
              <a:solidFill>
                <a:schemeClr val="accent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9" name="Shape 729"/>
        <p:cNvGrpSpPr/>
        <p:nvPr/>
      </p:nvGrpSpPr>
      <p:grpSpPr>
        <a:xfrm>
          <a:off x="0" y="0"/>
          <a:ext cx="0" cy="0"/>
          <a:chOff x="0" y="0"/>
          <a:chExt cx="0" cy="0"/>
        </a:xfrm>
      </p:grpSpPr>
      <p:sp>
        <p:nvSpPr>
          <p:cNvPr id="730" name="Google Shape;730;p43"/>
          <p:cNvSpPr txBox="1"/>
          <p:nvPr>
            <p:ph idx="4294967295" type="title"/>
          </p:nvPr>
        </p:nvSpPr>
        <p:spPr>
          <a:xfrm>
            <a:off x="246450" y="3665475"/>
            <a:ext cx="7329300" cy="8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900">
                <a:solidFill>
                  <a:srgbClr val="FFFFFF"/>
                </a:solidFill>
                <a:latin typeface="Arial"/>
                <a:ea typeface="Arial"/>
                <a:cs typeface="Arial"/>
                <a:sym typeface="Arial"/>
              </a:rPr>
              <a:t>Steps involved in normalization:</a:t>
            </a:r>
            <a:endParaRPr sz="1900">
              <a:solidFill>
                <a:srgbClr val="FFFFFF"/>
              </a:solidFill>
              <a:latin typeface="Arial"/>
              <a:ea typeface="Arial"/>
              <a:cs typeface="Arial"/>
              <a:sym typeface="Arial"/>
            </a:endParaRPr>
          </a:p>
          <a:p>
            <a:pPr indent="0" lvl="0" marL="0" rtl="0" algn="l">
              <a:spcBef>
                <a:spcPts val="0"/>
              </a:spcBef>
              <a:spcAft>
                <a:spcPts val="0"/>
              </a:spcAft>
              <a:buClr>
                <a:srgbClr val="000000"/>
              </a:buClr>
              <a:buSzPts val="1100"/>
              <a:buFont typeface="Arial"/>
              <a:buNone/>
            </a:pPr>
            <a:r>
              <a:rPr lang="en" sz="1800">
                <a:solidFill>
                  <a:srgbClr val="FFFFFF"/>
                </a:solidFill>
                <a:latin typeface="Arial"/>
                <a:ea typeface="Arial"/>
                <a:cs typeface="Arial"/>
                <a:sym typeface="Arial"/>
              </a:rPr>
              <a:t>1.Computing mean and variance for all columns</a:t>
            </a:r>
            <a:endParaRPr sz="1800">
              <a:solidFill>
                <a:srgbClr val="FFFFFF"/>
              </a:solidFill>
              <a:latin typeface="Arial"/>
              <a:ea typeface="Arial"/>
              <a:cs typeface="Arial"/>
              <a:sym typeface="Arial"/>
            </a:endParaRPr>
          </a:p>
          <a:p>
            <a:pPr indent="0" lvl="0" marL="0" rtl="0" algn="l">
              <a:spcBef>
                <a:spcPts val="0"/>
              </a:spcBef>
              <a:spcAft>
                <a:spcPts val="0"/>
              </a:spcAft>
              <a:buClr>
                <a:srgbClr val="000000"/>
              </a:buClr>
              <a:buSzPts val="1100"/>
              <a:buFont typeface="Arial"/>
              <a:buNone/>
            </a:pPr>
            <a:r>
              <a:rPr lang="en" sz="1800">
                <a:solidFill>
                  <a:srgbClr val="FFFFFF"/>
                </a:solidFill>
                <a:latin typeface="Arial"/>
                <a:ea typeface="Arial"/>
                <a:cs typeface="Arial"/>
                <a:sym typeface="Arial"/>
              </a:rPr>
              <a:t>2.Normalizing all numerical columns to make mean 0 and variance 1</a:t>
            </a:r>
            <a:endParaRPr sz="1800">
              <a:solidFill>
                <a:srgbClr val="FFFFFF"/>
              </a:solidFill>
              <a:latin typeface="Arial"/>
              <a:ea typeface="Arial"/>
              <a:cs typeface="Arial"/>
              <a:sym typeface="Arial"/>
            </a:endParaRPr>
          </a:p>
          <a:p>
            <a:pPr indent="0" lvl="0" marL="0" rtl="0" algn="l">
              <a:spcBef>
                <a:spcPts val="0"/>
              </a:spcBef>
              <a:spcAft>
                <a:spcPts val="0"/>
              </a:spcAft>
              <a:buClr>
                <a:srgbClr val="000000"/>
              </a:buClr>
              <a:buSzPts val="1100"/>
              <a:buFont typeface="Arial"/>
              <a:buNone/>
            </a:pPr>
            <a:r>
              <a:rPr lang="en" sz="1800">
                <a:solidFill>
                  <a:srgbClr val="FFFFFF"/>
                </a:solidFill>
                <a:latin typeface="Arial"/>
                <a:ea typeface="Arial"/>
                <a:cs typeface="Arial"/>
                <a:sym typeface="Arial"/>
              </a:rPr>
              <a:t>3.Using graphs to check if data is normal</a:t>
            </a:r>
            <a:endParaRPr sz="1800">
              <a:solidFill>
                <a:srgbClr val="FFFFFF"/>
              </a:solidFill>
              <a:latin typeface="Arial"/>
              <a:ea typeface="Arial"/>
              <a:cs typeface="Arial"/>
              <a:sym typeface="Arial"/>
            </a:endParaRPr>
          </a:p>
        </p:txBody>
      </p:sp>
      <p:sp>
        <p:nvSpPr>
          <p:cNvPr id="731" name="Google Shape;731;p43"/>
          <p:cNvSpPr txBox="1"/>
          <p:nvPr/>
        </p:nvSpPr>
        <p:spPr>
          <a:xfrm>
            <a:off x="312500" y="0"/>
            <a:ext cx="8545200" cy="6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6D9EEB"/>
                </a:solidFill>
                <a:latin typeface="Maven Pro"/>
                <a:ea typeface="Maven Pro"/>
                <a:cs typeface="Maven Pro"/>
                <a:sym typeface="Maven Pro"/>
              </a:rPr>
              <a:t>Why is normalization needed?                               How does it affect dataset?</a:t>
            </a:r>
            <a:endParaRPr sz="2700">
              <a:solidFill>
                <a:srgbClr val="6D9EEB"/>
              </a:solidFill>
              <a:latin typeface="Maven Pro"/>
              <a:ea typeface="Maven Pro"/>
              <a:cs typeface="Maven Pro"/>
              <a:sym typeface="Maven Pro"/>
            </a:endParaRPr>
          </a:p>
        </p:txBody>
      </p:sp>
      <p:sp>
        <p:nvSpPr>
          <p:cNvPr id="732" name="Google Shape;732;p43"/>
          <p:cNvSpPr txBox="1"/>
          <p:nvPr/>
        </p:nvSpPr>
        <p:spPr>
          <a:xfrm>
            <a:off x="-10" y="871838"/>
            <a:ext cx="8545200" cy="26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Maven Pro"/>
                <a:ea typeface="Maven Pro"/>
                <a:cs typeface="Maven Pro"/>
                <a:sym typeface="Maven Pro"/>
              </a:rPr>
              <a:t>T</a:t>
            </a:r>
            <a:r>
              <a:rPr lang="en" sz="1800">
                <a:solidFill>
                  <a:srgbClr val="FFFFFF"/>
                </a:solidFill>
                <a:latin typeface="Maven Pro"/>
                <a:ea typeface="Maven Pro"/>
                <a:cs typeface="Maven Pro"/>
                <a:sym typeface="Maven Pro"/>
              </a:rPr>
              <a:t>he goal of normalization is to change the values of numeric columns in the dataset to a common scale without distorting differences in the ranges of values.Standardizing the features around the center with mean 0 and a standard deviation of 1 is important when we compare measurements that have different units. When we want to analyze data that has more than one variables, which are measured using different scales, analysis without having a common center at zero and then scaling them down can cause bias. Variables with wider scale ranges can outweigh those which vary over a smaller range.</a:t>
            </a:r>
            <a:endParaRPr sz="18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2000">
              <a:solidFill>
                <a:srgbClr val="FFFFFF"/>
              </a:solidFill>
              <a:latin typeface="Maven Pro"/>
              <a:ea typeface="Maven Pro"/>
              <a:cs typeface="Maven Pro"/>
              <a:sym typeface="Maven Pro"/>
            </a:endParaRPr>
          </a:p>
          <a:p>
            <a:pPr indent="0" lvl="0" marL="0" rtl="0" algn="l">
              <a:spcBef>
                <a:spcPts val="0"/>
              </a:spcBef>
              <a:spcAft>
                <a:spcPts val="0"/>
              </a:spcAft>
              <a:buNone/>
            </a:pPr>
            <a:r>
              <a:rPr lang="en" sz="2000">
                <a:solidFill>
                  <a:srgbClr val="FFFFFF"/>
                </a:solidFill>
                <a:latin typeface="Maven Pro"/>
                <a:ea typeface="Maven Pro"/>
                <a:cs typeface="Maven Pro"/>
                <a:sym typeface="Maven Pro"/>
              </a:rPr>
              <a:t> </a:t>
            </a:r>
            <a:endParaRPr sz="2000">
              <a:solidFill>
                <a:srgbClr val="FFFFFF"/>
              </a:solidFill>
              <a:latin typeface="Maven Pro"/>
              <a:ea typeface="Maven Pro"/>
              <a:cs typeface="Maven Pro"/>
              <a:sym typeface="Maven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6" name="Shape 736"/>
        <p:cNvGrpSpPr/>
        <p:nvPr/>
      </p:nvGrpSpPr>
      <p:grpSpPr>
        <a:xfrm>
          <a:off x="0" y="0"/>
          <a:ext cx="0" cy="0"/>
          <a:chOff x="0" y="0"/>
          <a:chExt cx="0" cy="0"/>
        </a:xfrm>
      </p:grpSpPr>
      <p:sp>
        <p:nvSpPr>
          <p:cNvPr id="737" name="Google Shape;737;p44"/>
          <p:cNvSpPr txBox="1"/>
          <p:nvPr>
            <p:ph idx="4294967295" type="body"/>
          </p:nvPr>
        </p:nvSpPr>
        <p:spPr>
          <a:xfrm>
            <a:off x="1068100" y="197975"/>
            <a:ext cx="7047300" cy="42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Code implementing the above mentioned steps</a:t>
            </a:r>
            <a:endParaRPr>
              <a:solidFill>
                <a:srgbClr val="FFFFFF"/>
              </a:solidFill>
              <a:latin typeface="Arial"/>
              <a:ea typeface="Arial"/>
              <a:cs typeface="Arial"/>
              <a:sym typeface="Arial"/>
            </a:endParaRPr>
          </a:p>
          <a:p>
            <a:pPr indent="0" lvl="0" marL="0" rtl="0" algn="l">
              <a:spcBef>
                <a:spcPts val="1600"/>
              </a:spcBef>
              <a:spcAft>
                <a:spcPts val="1600"/>
              </a:spcAft>
              <a:buNone/>
            </a:pPr>
            <a:r>
              <a:t/>
            </a:r>
            <a:endParaRPr sz="1400">
              <a:solidFill>
                <a:srgbClr val="435D74"/>
              </a:solidFill>
              <a:latin typeface="Arial"/>
              <a:ea typeface="Arial"/>
              <a:cs typeface="Arial"/>
              <a:sym typeface="Arial"/>
            </a:endParaRPr>
          </a:p>
        </p:txBody>
      </p:sp>
      <p:pic>
        <p:nvPicPr>
          <p:cNvPr id="738" name="Google Shape;738;p44"/>
          <p:cNvPicPr preferRelativeResize="0"/>
          <p:nvPr/>
        </p:nvPicPr>
        <p:blipFill>
          <a:blip r:embed="rId3">
            <a:alphaModFix/>
          </a:blip>
          <a:stretch>
            <a:fillRect/>
          </a:stretch>
        </p:blipFill>
        <p:spPr>
          <a:xfrm>
            <a:off x="1660000" y="634500"/>
            <a:ext cx="6178774" cy="43565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742" name="Shape 742"/>
        <p:cNvGrpSpPr/>
        <p:nvPr/>
      </p:nvGrpSpPr>
      <p:grpSpPr>
        <a:xfrm>
          <a:off x="0" y="0"/>
          <a:ext cx="0" cy="0"/>
          <a:chOff x="0" y="0"/>
          <a:chExt cx="0" cy="0"/>
        </a:xfrm>
      </p:grpSpPr>
      <p:sp>
        <p:nvSpPr>
          <p:cNvPr id="743" name="Google Shape;743;p45"/>
          <p:cNvSpPr txBox="1"/>
          <p:nvPr/>
        </p:nvSpPr>
        <p:spPr>
          <a:xfrm>
            <a:off x="641175" y="230850"/>
            <a:ext cx="7707000" cy="8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73763"/>
                </a:solidFill>
                <a:latin typeface="Maven Pro"/>
                <a:ea typeface="Maven Pro"/>
                <a:cs typeface="Maven Pro"/>
                <a:sym typeface="Maven Pro"/>
              </a:rPr>
              <a:t>Output showing the mean, variance and standard deviation for all numerical columns before and after being normalized</a:t>
            </a:r>
            <a:endParaRPr sz="2100">
              <a:solidFill>
                <a:srgbClr val="073763"/>
              </a:solidFill>
              <a:latin typeface="Maven Pro"/>
              <a:ea typeface="Maven Pro"/>
              <a:cs typeface="Maven Pro"/>
              <a:sym typeface="Maven Pro"/>
            </a:endParaRPr>
          </a:p>
        </p:txBody>
      </p:sp>
      <p:pic>
        <p:nvPicPr>
          <p:cNvPr id="744" name="Google Shape;744;p45"/>
          <p:cNvPicPr preferRelativeResize="0"/>
          <p:nvPr/>
        </p:nvPicPr>
        <p:blipFill>
          <a:blip r:embed="rId3">
            <a:alphaModFix/>
          </a:blip>
          <a:stretch>
            <a:fillRect/>
          </a:stretch>
        </p:blipFill>
        <p:spPr>
          <a:xfrm>
            <a:off x="1199875" y="1052550"/>
            <a:ext cx="7049725" cy="3713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8" name="Shape 748"/>
        <p:cNvGrpSpPr/>
        <p:nvPr/>
      </p:nvGrpSpPr>
      <p:grpSpPr>
        <a:xfrm>
          <a:off x="0" y="0"/>
          <a:ext cx="0" cy="0"/>
          <a:chOff x="0" y="0"/>
          <a:chExt cx="0" cy="0"/>
        </a:xfrm>
      </p:grpSpPr>
      <p:pic>
        <p:nvPicPr>
          <p:cNvPr id="749" name="Google Shape;749;p46"/>
          <p:cNvPicPr preferRelativeResize="0"/>
          <p:nvPr/>
        </p:nvPicPr>
        <p:blipFill>
          <a:blip r:embed="rId3">
            <a:alphaModFix/>
          </a:blip>
          <a:stretch>
            <a:fillRect/>
          </a:stretch>
        </p:blipFill>
        <p:spPr>
          <a:xfrm>
            <a:off x="234575" y="1122725"/>
            <a:ext cx="3972550" cy="3939400"/>
          </a:xfrm>
          <a:prstGeom prst="rect">
            <a:avLst/>
          </a:prstGeom>
          <a:noFill/>
          <a:ln>
            <a:noFill/>
          </a:ln>
        </p:spPr>
      </p:pic>
      <p:sp>
        <p:nvSpPr>
          <p:cNvPr id="750" name="Google Shape;750;p46"/>
          <p:cNvSpPr txBox="1"/>
          <p:nvPr/>
        </p:nvSpPr>
        <p:spPr>
          <a:xfrm>
            <a:off x="152400" y="181550"/>
            <a:ext cx="81153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FFFF"/>
                </a:solidFill>
                <a:latin typeface="Maven Pro"/>
                <a:ea typeface="Maven Pro"/>
                <a:cs typeface="Maven Pro"/>
                <a:sym typeface="Maven Pro"/>
              </a:rPr>
              <a:t>                 </a:t>
            </a:r>
            <a:r>
              <a:rPr lang="en" sz="2100">
                <a:solidFill>
                  <a:srgbClr val="FFFFFF"/>
                </a:solidFill>
                <a:latin typeface="Maven Pro"/>
                <a:ea typeface="Maven Pro"/>
                <a:cs typeface="Maven Pro"/>
                <a:sym typeface="Maven Pro"/>
              </a:rPr>
              <a:t>Graphs  for   Latitude   and  Longitude after </a:t>
            </a:r>
            <a:endParaRPr sz="2100">
              <a:solidFill>
                <a:srgbClr val="FFFFFF"/>
              </a:solidFill>
              <a:latin typeface="Maven Pro"/>
              <a:ea typeface="Maven Pro"/>
              <a:cs typeface="Maven Pro"/>
              <a:sym typeface="Maven Pro"/>
            </a:endParaRPr>
          </a:p>
          <a:p>
            <a:pPr indent="0" lvl="0" marL="0" rtl="0" algn="l">
              <a:spcBef>
                <a:spcPts val="0"/>
              </a:spcBef>
              <a:spcAft>
                <a:spcPts val="0"/>
              </a:spcAft>
              <a:buNone/>
            </a:pPr>
            <a:r>
              <a:rPr lang="en" sz="2100">
                <a:solidFill>
                  <a:srgbClr val="FFFFFF"/>
                </a:solidFill>
                <a:latin typeface="Maven Pro"/>
                <a:ea typeface="Maven Pro"/>
                <a:cs typeface="Maven Pro"/>
                <a:sym typeface="Maven Pro"/>
              </a:rPr>
              <a:t>		        normalization show normal distribution</a:t>
            </a:r>
            <a:endParaRPr sz="2100">
              <a:solidFill>
                <a:srgbClr val="FFFFFF"/>
              </a:solidFill>
              <a:latin typeface="Maven Pro"/>
              <a:ea typeface="Maven Pro"/>
              <a:cs typeface="Maven Pro"/>
              <a:sym typeface="Maven Pro"/>
            </a:endParaRPr>
          </a:p>
        </p:txBody>
      </p:sp>
      <p:pic>
        <p:nvPicPr>
          <p:cNvPr id="751" name="Google Shape;751;p46"/>
          <p:cNvPicPr preferRelativeResize="0"/>
          <p:nvPr/>
        </p:nvPicPr>
        <p:blipFill>
          <a:blip r:embed="rId4">
            <a:alphaModFix/>
          </a:blip>
          <a:stretch>
            <a:fillRect/>
          </a:stretch>
        </p:blipFill>
        <p:spPr>
          <a:xfrm>
            <a:off x="4293800" y="1122725"/>
            <a:ext cx="4714250" cy="3939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cxnSp>
        <p:nvCxnSpPr>
          <p:cNvPr id="756" name="Google Shape;756;p47"/>
          <p:cNvCxnSpPr>
            <a:endCxn id="757" idx="1"/>
          </p:cNvCxnSpPr>
          <p:nvPr/>
        </p:nvCxnSpPr>
        <p:spPr>
          <a:xfrm flipH="1" rot="5400000">
            <a:off x="1203175" y="1406100"/>
            <a:ext cx="2287800" cy="1226700"/>
          </a:xfrm>
          <a:prstGeom prst="bentConnector4">
            <a:avLst>
              <a:gd fmla="val 49587" name="adj1"/>
              <a:gd fmla="val 119412" name="adj2"/>
            </a:avLst>
          </a:prstGeom>
          <a:noFill/>
          <a:ln cap="flat" cmpd="sng" w="9525">
            <a:solidFill>
              <a:schemeClr val="lt2"/>
            </a:solidFill>
            <a:prstDash val="solid"/>
            <a:round/>
            <a:headEnd len="med" w="med" type="none"/>
            <a:tailEnd len="med" w="med" type="none"/>
          </a:ln>
        </p:spPr>
      </p:cxnSp>
      <p:sp>
        <p:nvSpPr>
          <p:cNvPr id="757" name="Google Shape;757;p47"/>
          <p:cNvSpPr txBox="1"/>
          <p:nvPr>
            <p:ph type="title"/>
          </p:nvPr>
        </p:nvSpPr>
        <p:spPr>
          <a:xfrm>
            <a:off x="1733725" y="856650"/>
            <a:ext cx="5676600" cy="3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5200"/>
          </a:p>
          <a:p>
            <a:pPr indent="0" lvl="0" marL="0" rtl="0" algn="ctr">
              <a:spcBef>
                <a:spcPts val="0"/>
              </a:spcBef>
              <a:spcAft>
                <a:spcPts val="0"/>
              </a:spcAft>
              <a:buNone/>
            </a:pPr>
            <a:r>
              <a:t/>
            </a:r>
            <a:endParaRPr sz="5200"/>
          </a:p>
          <a:p>
            <a:pPr indent="0" lvl="0" marL="0" rtl="0" algn="ctr">
              <a:spcBef>
                <a:spcPts val="0"/>
              </a:spcBef>
              <a:spcAft>
                <a:spcPts val="0"/>
              </a:spcAft>
              <a:buNone/>
            </a:pPr>
            <a:r>
              <a:t/>
            </a:r>
            <a:endParaRPr sz="5200"/>
          </a:p>
        </p:txBody>
      </p:sp>
      <p:sp>
        <p:nvSpPr>
          <p:cNvPr id="758" name="Google Shape;758;p47"/>
          <p:cNvSpPr txBox="1"/>
          <p:nvPr/>
        </p:nvSpPr>
        <p:spPr>
          <a:xfrm>
            <a:off x="0" y="0"/>
            <a:ext cx="7841100" cy="30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5000">
              <a:solidFill>
                <a:schemeClr val="lt1"/>
              </a:solidFill>
              <a:latin typeface="Share Tech"/>
              <a:ea typeface="Share Tech"/>
              <a:cs typeface="Share Tech"/>
              <a:sym typeface="Share Tech"/>
            </a:endParaRPr>
          </a:p>
          <a:p>
            <a:pPr indent="457200" lvl="0" marL="457200" rtl="0" algn="l">
              <a:spcBef>
                <a:spcPts val="0"/>
              </a:spcBef>
              <a:spcAft>
                <a:spcPts val="0"/>
              </a:spcAft>
              <a:buNone/>
            </a:pPr>
            <a:r>
              <a:t/>
            </a:r>
            <a:endParaRPr sz="5000">
              <a:solidFill>
                <a:schemeClr val="lt1"/>
              </a:solidFill>
              <a:latin typeface="Share Tech"/>
              <a:ea typeface="Share Tech"/>
              <a:cs typeface="Share Tech"/>
              <a:sym typeface="Share Tech"/>
            </a:endParaRPr>
          </a:p>
          <a:p>
            <a:pPr indent="457200" lvl="0" marL="457200" rtl="0" algn="l">
              <a:spcBef>
                <a:spcPts val="0"/>
              </a:spcBef>
              <a:spcAft>
                <a:spcPts val="0"/>
              </a:spcAft>
              <a:buNone/>
            </a:pPr>
            <a:r>
              <a:rPr lang="en" sz="5000">
                <a:solidFill>
                  <a:schemeClr val="lt1"/>
                </a:solidFill>
                <a:latin typeface="Share Tech"/>
                <a:ea typeface="Share Tech"/>
                <a:cs typeface="Share Tech"/>
                <a:sym typeface="Share Tech"/>
              </a:rPr>
              <a:t>HYPOTHESIS </a:t>
            </a:r>
            <a:r>
              <a:rPr lang="en" sz="5000">
                <a:solidFill>
                  <a:schemeClr val="accent2"/>
                </a:solidFill>
                <a:latin typeface="Share Tech"/>
                <a:ea typeface="Share Tech"/>
                <a:cs typeface="Share Tech"/>
                <a:sym typeface="Share Tech"/>
              </a:rPr>
              <a:t>TESTING</a:t>
            </a:r>
            <a:r>
              <a:rPr lang="en" sz="5000">
                <a:solidFill>
                  <a:schemeClr val="lt1"/>
                </a:solidFill>
                <a:latin typeface="Share Tech"/>
                <a:ea typeface="Share Tech"/>
                <a:cs typeface="Share Tech"/>
                <a:sym typeface="Share Tech"/>
              </a:rPr>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8"/>
          <p:cNvSpPr txBox="1"/>
          <p:nvPr/>
        </p:nvSpPr>
        <p:spPr>
          <a:xfrm>
            <a:off x="516750" y="956575"/>
            <a:ext cx="8110500" cy="27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aven Pro"/>
                <a:ea typeface="Maven Pro"/>
                <a:cs typeface="Maven Pro"/>
                <a:sym typeface="Maven Pro"/>
              </a:rPr>
              <a:t>Hypothesis testing in statistics is a way to test the results of a survey to see if we get meaningful results. So basically we are testing our results by figuring out the odds that happen by chance.</a:t>
            </a:r>
            <a:endParaRPr sz="1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a:solidFill>
                <a:srgbClr val="FFFFFF"/>
              </a:solidFill>
              <a:latin typeface="Maven Pro"/>
              <a:ea typeface="Maven Pro"/>
              <a:cs typeface="Maven Pro"/>
              <a:sym typeface="Maven Pro"/>
            </a:endParaRPr>
          </a:p>
          <a:p>
            <a:pPr indent="0" lvl="0" marL="0" rtl="0" algn="l">
              <a:spcBef>
                <a:spcPts val="0"/>
              </a:spcBef>
              <a:spcAft>
                <a:spcPts val="0"/>
              </a:spcAft>
              <a:buNone/>
            </a:pPr>
            <a:r>
              <a:rPr b="1" lang="en">
                <a:solidFill>
                  <a:srgbClr val="FFFFFF"/>
                </a:solidFill>
                <a:latin typeface="Maven Pro"/>
                <a:ea typeface="Maven Pro"/>
                <a:cs typeface="Maven Pro"/>
                <a:sym typeface="Maven Pro"/>
              </a:rPr>
              <a:t>Consists of 2 types of hypotheses:</a:t>
            </a:r>
            <a:endParaRPr b="1">
              <a:solidFill>
                <a:srgbClr val="FFFFFF"/>
              </a:solidFill>
              <a:latin typeface="Maven Pro"/>
              <a:ea typeface="Maven Pro"/>
              <a:cs typeface="Maven Pro"/>
              <a:sym typeface="Maven Pro"/>
            </a:endParaRPr>
          </a:p>
          <a:p>
            <a:pPr indent="0" lvl="0" marL="190500" marR="190500" rtl="0" algn="l">
              <a:spcBef>
                <a:spcPts val="1000"/>
              </a:spcBef>
              <a:spcAft>
                <a:spcPts val="0"/>
              </a:spcAft>
              <a:buNone/>
            </a:pPr>
            <a:r>
              <a:rPr b="1" lang="en">
                <a:solidFill>
                  <a:srgbClr val="FFFFFF"/>
                </a:solidFill>
                <a:latin typeface="Maven Pro"/>
                <a:ea typeface="Maven Pro"/>
                <a:cs typeface="Maven Pro"/>
                <a:sym typeface="Maven Pro"/>
              </a:rPr>
              <a:t>H0</a:t>
            </a:r>
            <a:r>
              <a:rPr lang="en">
                <a:solidFill>
                  <a:srgbClr val="FFFFFF"/>
                </a:solidFill>
                <a:latin typeface="Maven Pro"/>
                <a:ea typeface="Maven Pro"/>
                <a:cs typeface="Maven Pro"/>
                <a:sym typeface="Maven Pro"/>
              </a:rPr>
              <a:t>(Null hypothesis): Is usually the sample observations result purely from chance</a:t>
            </a:r>
            <a:endParaRPr>
              <a:solidFill>
                <a:srgbClr val="FFFFFF"/>
              </a:solidFill>
              <a:latin typeface="Maven Pro"/>
              <a:ea typeface="Maven Pro"/>
              <a:cs typeface="Maven Pro"/>
              <a:sym typeface="Maven Pro"/>
            </a:endParaRPr>
          </a:p>
          <a:p>
            <a:pPr indent="0" lvl="0" marL="190500" marR="190500" rtl="0" algn="l">
              <a:spcBef>
                <a:spcPts val="1000"/>
              </a:spcBef>
              <a:spcAft>
                <a:spcPts val="0"/>
              </a:spcAft>
              <a:buNone/>
            </a:pPr>
            <a:r>
              <a:rPr b="1" lang="en">
                <a:solidFill>
                  <a:srgbClr val="FFFFFF"/>
                </a:solidFill>
                <a:latin typeface="Maven Pro"/>
                <a:ea typeface="Maven Pro"/>
                <a:cs typeface="Maven Pro"/>
                <a:sym typeface="Maven Pro"/>
              </a:rPr>
              <a:t>H1</a:t>
            </a:r>
            <a:r>
              <a:rPr lang="en">
                <a:solidFill>
                  <a:srgbClr val="FFFFFF"/>
                </a:solidFill>
                <a:latin typeface="Maven Pro"/>
                <a:ea typeface="Maven Pro"/>
                <a:cs typeface="Maven Pro"/>
                <a:sym typeface="Maven Pro"/>
              </a:rPr>
              <a:t>(Alternate hypothesis): Is the hypothesis that sample observations are influenced by some non-random cause</a:t>
            </a:r>
            <a:endParaRPr>
              <a:solidFill>
                <a:srgbClr val="FFFFFF"/>
              </a:solidFill>
              <a:latin typeface="Maven Pro"/>
              <a:ea typeface="Maven Pro"/>
              <a:cs typeface="Maven Pro"/>
              <a:sym typeface="Maven Pro"/>
            </a:endParaRPr>
          </a:p>
          <a:p>
            <a:pPr indent="0" lvl="0" marL="190500" marR="190500" rtl="0" algn="l">
              <a:spcBef>
                <a:spcPts val="2000"/>
              </a:spcBef>
              <a:spcAft>
                <a:spcPts val="0"/>
              </a:spcAft>
              <a:buNone/>
            </a:pPr>
            <a:r>
              <a:rPr b="1" lang="en">
                <a:solidFill>
                  <a:srgbClr val="FFFFFF"/>
                </a:solidFill>
                <a:latin typeface="Maven Pro"/>
                <a:ea typeface="Maven Pro"/>
                <a:cs typeface="Maven Pro"/>
                <a:sym typeface="Maven Pro"/>
              </a:rPr>
              <a:t>While performing the hypothesis test:</a:t>
            </a:r>
            <a:endParaRPr b="1">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AutoNum type="arabicPeriod"/>
            </a:pPr>
            <a:r>
              <a:rPr lang="en">
                <a:solidFill>
                  <a:srgbClr val="FFFFFF"/>
                </a:solidFill>
                <a:latin typeface="Maven Pro"/>
                <a:ea typeface="Maven Pro"/>
                <a:cs typeface="Maven Pro"/>
                <a:sym typeface="Maven Pro"/>
              </a:rPr>
              <a:t>We put the null hypothesis on trial</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AutoNum type="arabicPeriod"/>
            </a:pPr>
            <a:r>
              <a:rPr lang="en">
                <a:solidFill>
                  <a:srgbClr val="FFFFFF"/>
                </a:solidFill>
                <a:latin typeface="Maven Pro"/>
                <a:ea typeface="Maven Pro"/>
                <a:cs typeface="Maven Pro"/>
                <a:sym typeface="Maven Pro"/>
              </a:rPr>
              <a:t>We begin by assuming that H0 is true</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AutoNum type="arabicPeriod"/>
            </a:pPr>
            <a:r>
              <a:rPr lang="en">
                <a:solidFill>
                  <a:srgbClr val="FFFFFF"/>
                </a:solidFill>
                <a:latin typeface="Maven Pro"/>
                <a:ea typeface="Maven Pro"/>
                <a:cs typeface="Maven Pro"/>
                <a:sym typeface="Maven Pro"/>
              </a:rPr>
              <a:t>The random sample provides the evidence</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AutoNum type="arabicPeriod"/>
            </a:pPr>
            <a:r>
              <a:rPr lang="en">
                <a:solidFill>
                  <a:srgbClr val="FFFFFF"/>
                </a:solidFill>
                <a:latin typeface="Maven Pro"/>
                <a:ea typeface="Maven Pro"/>
                <a:cs typeface="Maven Pro"/>
                <a:sym typeface="Maven Pro"/>
              </a:rPr>
              <a:t>The hypothesis test measures the strength of disagreement between the sample and H0</a:t>
            </a:r>
            <a:endParaRPr>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solidFill>
                <a:srgbClr val="FFFFFF"/>
              </a:solidFill>
              <a:latin typeface="Maven Pro"/>
              <a:ea typeface="Maven Pro"/>
              <a:cs typeface="Maven Pro"/>
              <a:sym typeface="Maven Pro"/>
            </a:endParaRPr>
          </a:p>
          <a:p>
            <a:pPr indent="0" lvl="0" marL="457200" rtl="0" algn="l">
              <a:spcBef>
                <a:spcPts val="0"/>
              </a:spcBef>
              <a:spcAft>
                <a:spcPts val="0"/>
              </a:spcAft>
              <a:buNone/>
            </a:pPr>
            <a:r>
              <a:t/>
            </a:r>
            <a:endParaRPr/>
          </a:p>
        </p:txBody>
      </p:sp>
      <p:sp>
        <p:nvSpPr>
          <p:cNvPr id="764" name="Google Shape;764;p48"/>
          <p:cNvSpPr txBox="1"/>
          <p:nvPr/>
        </p:nvSpPr>
        <p:spPr>
          <a:xfrm>
            <a:off x="5640875" y="2600875"/>
            <a:ext cx="1856100" cy="8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Maven Pro"/>
              <a:ea typeface="Maven Pro"/>
              <a:cs typeface="Maven Pro"/>
              <a:sym typeface="Maven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49"/>
          <p:cNvSpPr txBox="1"/>
          <p:nvPr>
            <p:ph type="ctrTitle"/>
          </p:nvPr>
        </p:nvSpPr>
        <p:spPr>
          <a:xfrm>
            <a:off x="349425" y="415875"/>
            <a:ext cx="8651700" cy="87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latin typeface="Maven Pro"/>
                <a:ea typeface="Maven Pro"/>
                <a:cs typeface="Maven Pro"/>
                <a:sym typeface="Maven Pro"/>
              </a:rPr>
              <a:t>We assumed that </a:t>
            </a:r>
            <a:endParaRPr sz="1400">
              <a:solidFill>
                <a:srgbClr val="FFFFFF"/>
              </a:solidFill>
              <a:latin typeface="Maven Pro"/>
              <a:ea typeface="Maven Pro"/>
              <a:cs typeface="Maven Pro"/>
              <a:sym typeface="Maven Pro"/>
            </a:endParaRPr>
          </a:p>
          <a:p>
            <a:pPr indent="0" lvl="0" marL="0" rtl="0" algn="l">
              <a:spcBef>
                <a:spcPts val="0"/>
              </a:spcBef>
              <a:spcAft>
                <a:spcPts val="0"/>
              </a:spcAft>
              <a:buNone/>
            </a:pPr>
            <a:r>
              <a:rPr b="1" lang="en" sz="1400">
                <a:solidFill>
                  <a:srgbClr val="00FFFF"/>
                </a:solidFill>
                <a:latin typeface="Maven Pro"/>
                <a:ea typeface="Maven Pro"/>
                <a:cs typeface="Maven Pro"/>
                <a:sym typeface="Maven Pro"/>
              </a:rPr>
              <a:t>H0(Null Hypothesis)</a:t>
            </a:r>
            <a:r>
              <a:rPr lang="en" sz="1400">
                <a:solidFill>
                  <a:srgbClr val="FFFFFF"/>
                </a:solidFill>
                <a:latin typeface="Maven Pro"/>
                <a:ea typeface="Maven Pro"/>
                <a:cs typeface="Maven Pro"/>
                <a:sym typeface="Maven Pro"/>
              </a:rPr>
              <a:t> is the mean price of rooms in east and west region is greater than or equal to the population mean</a:t>
            </a:r>
            <a:endParaRPr sz="1400">
              <a:solidFill>
                <a:srgbClr val="FFFFFF"/>
              </a:solidFill>
              <a:latin typeface="Maven Pro"/>
              <a:ea typeface="Maven Pro"/>
              <a:cs typeface="Maven Pro"/>
              <a:sym typeface="Maven Pro"/>
            </a:endParaRPr>
          </a:p>
          <a:p>
            <a:pPr indent="0" lvl="0" marL="0" rtl="0" algn="l">
              <a:spcBef>
                <a:spcPts val="0"/>
              </a:spcBef>
              <a:spcAft>
                <a:spcPts val="0"/>
              </a:spcAft>
              <a:buNone/>
            </a:pPr>
            <a:r>
              <a:rPr b="1" lang="en" sz="1400">
                <a:solidFill>
                  <a:srgbClr val="00FFFF"/>
                </a:solidFill>
                <a:latin typeface="Maven Pro"/>
                <a:ea typeface="Maven Pro"/>
                <a:cs typeface="Maven Pro"/>
                <a:sym typeface="Maven Pro"/>
              </a:rPr>
              <a:t>H1(Research Hypothesis)</a:t>
            </a:r>
            <a:r>
              <a:rPr lang="en" sz="1400">
                <a:solidFill>
                  <a:srgbClr val="FFFFFF"/>
                </a:solidFill>
                <a:latin typeface="Maven Pro"/>
                <a:ea typeface="Maven Pro"/>
                <a:cs typeface="Maven Pro"/>
                <a:sym typeface="Maven Pro"/>
              </a:rPr>
              <a:t> is the mean price of the rooms in the east and west region is smaller than the population mean</a:t>
            </a:r>
            <a:endParaRPr>
              <a:solidFill>
                <a:srgbClr val="FFFFFF"/>
              </a:solidFill>
              <a:latin typeface="Maven Pro"/>
              <a:ea typeface="Maven Pro"/>
              <a:cs typeface="Maven Pro"/>
              <a:sym typeface="Maven Pro"/>
            </a:endParaRPr>
          </a:p>
        </p:txBody>
      </p:sp>
      <p:pic>
        <p:nvPicPr>
          <p:cNvPr id="770" name="Google Shape;770;p49"/>
          <p:cNvPicPr preferRelativeResize="0"/>
          <p:nvPr/>
        </p:nvPicPr>
        <p:blipFill>
          <a:blip r:embed="rId3">
            <a:alphaModFix/>
          </a:blip>
          <a:stretch>
            <a:fillRect/>
          </a:stretch>
        </p:blipFill>
        <p:spPr>
          <a:xfrm>
            <a:off x="698825" y="1568825"/>
            <a:ext cx="7938900" cy="3157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5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776" name="Google Shape;776;p50"/>
          <p:cNvPicPr preferRelativeResize="0"/>
          <p:nvPr/>
        </p:nvPicPr>
        <p:blipFill>
          <a:blip r:embed="rId3">
            <a:alphaModFix/>
          </a:blip>
          <a:stretch>
            <a:fillRect/>
          </a:stretch>
        </p:blipFill>
        <p:spPr>
          <a:xfrm>
            <a:off x="76200" y="254750"/>
            <a:ext cx="5479750" cy="4675626"/>
          </a:xfrm>
          <a:prstGeom prst="rect">
            <a:avLst/>
          </a:prstGeom>
          <a:noFill/>
          <a:ln>
            <a:noFill/>
          </a:ln>
        </p:spPr>
      </p:pic>
      <p:sp>
        <p:nvSpPr>
          <p:cNvPr id="777" name="Google Shape;777;p50"/>
          <p:cNvSpPr txBox="1"/>
          <p:nvPr/>
        </p:nvSpPr>
        <p:spPr>
          <a:xfrm>
            <a:off x="5956275" y="1771100"/>
            <a:ext cx="1710600" cy="5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latin typeface="Maven Pro"/>
              <a:ea typeface="Maven Pro"/>
              <a:cs typeface="Maven Pro"/>
              <a:sym typeface="Maven Pro"/>
            </a:endParaRPr>
          </a:p>
        </p:txBody>
      </p:sp>
      <p:sp>
        <p:nvSpPr>
          <p:cNvPr id="778" name="Google Shape;778;p50"/>
          <p:cNvSpPr txBox="1"/>
          <p:nvPr/>
        </p:nvSpPr>
        <p:spPr>
          <a:xfrm>
            <a:off x="5847100" y="394200"/>
            <a:ext cx="3112200" cy="11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0FFFF"/>
                </a:solidFill>
                <a:latin typeface="Maven Pro"/>
                <a:ea typeface="Maven Pro"/>
                <a:cs typeface="Maven Pro"/>
                <a:sym typeface="Maven Pro"/>
              </a:rPr>
              <a:t>Probability plot</a:t>
            </a:r>
            <a:r>
              <a:rPr b="1" lang="en" sz="1300">
                <a:solidFill>
                  <a:srgbClr val="FFFFFF"/>
                </a:solidFill>
                <a:latin typeface="Maven Pro"/>
                <a:ea typeface="Maven Pro"/>
                <a:cs typeface="Maven Pro"/>
                <a:sym typeface="Maven Pro"/>
              </a:rPr>
              <a:t> i</a:t>
            </a:r>
            <a:r>
              <a:rPr lang="en" sz="1300">
                <a:solidFill>
                  <a:srgbClr val="FFFFFF"/>
                </a:solidFill>
                <a:latin typeface="Maven Pro"/>
                <a:ea typeface="Maven Pro"/>
                <a:cs typeface="Maven Pro"/>
                <a:sym typeface="Maven Pro"/>
              </a:rPr>
              <a:t>s a graphical technique to identify substantive departures from normality.The data are plotted against a </a:t>
            </a:r>
            <a:r>
              <a:rPr b="1" lang="en" sz="1300">
                <a:solidFill>
                  <a:srgbClr val="00FFFF"/>
                </a:solidFill>
                <a:latin typeface="Maven Pro"/>
                <a:ea typeface="Maven Pro"/>
                <a:cs typeface="Maven Pro"/>
                <a:sym typeface="Maven Pro"/>
              </a:rPr>
              <a:t>theoretical distribution</a:t>
            </a:r>
            <a:r>
              <a:rPr lang="en" sz="1300">
                <a:solidFill>
                  <a:srgbClr val="FFFFFF"/>
                </a:solidFill>
                <a:latin typeface="Maven Pro"/>
                <a:ea typeface="Maven Pro"/>
                <a:cs typeface="Maven Pro"/>
                <a:sym typeface="Maven Pro"/>
              </a:rPr>
              <a:t> in such a way that the points should form approximately a</a:t>
            </a:r>
            <a:r>
              <a:rPr b="1" lang="en" sz="1300">
                <a:solidFill>
                  <a:srgbClr val="FFFFFF"/>
                </a:solidFill>
                <a:latin typeface="Maven Pro"/>
                <a:ea typeface="Maven Pro"/>
                <a:cs typeface="Maven Pro"/>
                <a:sym typeface="Maven Pro"/>
              </a:rPr>
              <a:t> </a:t>
            </a:r>
            <a:r>
              <a:rPr b="1" lang="en" sz="1300">
                <a:solidFill>
                  <a:srgbClr val="00FFFF"/>
                </a:solidFill>
                <a:latin typeface="Maven Pro"/>
                <a:ea typeface="Maven Pro"/>
                <a:cs typeface="Maven Pro"/>
                <a:sym typeface="Maven Pro"/>
              </a:rPr>
              <a:t>straight line</a:t>
            </a:r>
            <a:r>
              <a:rPr b="1" lang="en" sz="1300">
                <a:solidFill>
                  <a:srgbClr val="FFFFFF"/>
                </a:solidFill>
                <a:latin typeface="Maven Pro"/>
                <a:ea typeface="Maven Pro"/>
                <a:cs typeface="Maven Pro"/>
                <a:sym typeface="Maven Pro"/>
              </a:rPr>
              <a:t>.</a:t>
            </a:r>
            <a:endParaRPr b="1" sz="13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13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13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1300">
              <a:solidFill>
                <a:srgbClr val="FFFFFF"/>
              </a:solidFill>
              <a:latin typeface="Maven Pro"/>
              <a:ea typeface="Maven Pro"/>
              <a:cs typeface="Maven Pro"/>
              <a:sym typeface="Maven Pro"/>
            </a:endParaRPr>
          </a:p>
          <a:p>
            <a:pPr indent="0" lvl="0" marL="0" rtl="0" algn="l">
              <a:spcBef>
                <a:spcPts val="0"/>
              </a:spcBef>
              <a:spcAft>
                <a:spcPts val="0"/>
              </a:spcAft>
              <a:buNone/>
            </a:pPr>
            <a:r>
              <a:rPr lang="en" sz="1300">
                <a:solidFill>
                  <a:srgbClr val="FFFFFF"/>
                </a:solidFill>
                <a:latin typeface="Maven Pro"/>
                <a:ea typeface="Maven Pro"/>
                <a:cs typeface="Maven Pro"/>
                <a:sym typeface="Maven Pro"/>
              </a:rPr>
              <a:t>The </a:t>
            </a:r>
            <a:r>
              <a:rPr b="1" lang="en" sz="1300">
                <a:solidFill>
                  <a:srgbClr val="00FFFF"/>
                </a:solidFill>
                <a:latin typeface="Maven Pro"/>
                <a:ea typeface="Maven Pro"/>
                <a:cs typeface="Maven Pro"/>
                <a:sym typeface="Maven Pro"/>
              </a:rPr>
              <a:t>upper graph</a:t>
            </a:r>
            <a:r>
              <a:rPr b="1" lang="en" sz="1300">
                <a:solidFill>
                  <a:srgbClr val="FFFFFF"/>
                </a:solidFill>
                <a:latin typeface="Maven Pro"/>
                <a:ea typeface="Maven Pro"/>
                <a:cs typeface="Maven Pro"/>
                <a:sym typeface="Maven Pro"/>
              </a:rPr>
              <a:t> </a:t>
            </a:r>
            <a:r>
              <a:rPr lang="en" sz="1300">
                <a:solidFill>
                  <a:srgbClr val="FFFFFF"/>
                </a:solidFill>
                <a:latin typeface="Maven Pro"/>
                <a:ea typeface="Maven Pro"/>
                <a:cs typeface="Maven Pro"/>
                <a:sym typeface="Maven Pro"/>
              </a:rPr>
              <a:t>shows the probability plot of the </a:t>
            </a:r>
            <a:r>
              <a:rPr b="1" lang="en" sz="1300">
                <a:solidFill>
                  <a:srgbClr val="00FFFF"/>
                </a:solidFill>
                <a:latin typeface="Maven Pro"/>
                <a:ea typeface="Maven Pro"/>
                <a:cs typeface="Maven Pro"/>
                <a:sym typeface="Maven Pro"/>
              </a:rPr>
              <a:t>Eastern region.</a:t>
            </a:r>
            <a:endParaRPr b="1" sz="1300">
              <a:solidFill>
                <a:srgbClr val="00FFFF"/>
              </a:solidFill>
              <a:latin typeface="Maven Pro"/>
              <a:ea typeface="Maven Pro"/>
              <a:cs typeface="Maven Pro"/>
              <a:sym typeface="Maven Pro"/>
            </a:endParaRPr>
          </a:p>
          <a:p>
            <a:pPr indent="0" lvl="0" marL="0" rtl="0" algn="l">
              <a:spcBef>
                <a:spcPts val="0"/>
              </a:spcBef>
              <a:spcAft>
                <a:spcPts val="0"/>
              </a:spcAft>
              <a:buNone/>
            </a:pPr>
            <a:r>
              <a:t/>
            </a:r>
            <a:endParaRPr b="1" sz="13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13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1300">
              <a:solidFill>
                <a:srgbClr val="FFFFFF"/>
              </a:solidFill>
              <a:latin typeface="Maven Pro"/>
              <a:ea typeface="Maven Pro"/>
              <a:cs typeface="Maven Pro"/>
              <a:sym typeface="Maven Pro"/>
            </a:endParaRPr>
          </a:p>
          <a:p>
            <a:pPr indent="0" lvl="0" marL="0" rtl="0" algn="l">
              <a:spcBef>
                <a:spcPts val="0"/>
              </a:spcBef>
              <a:spcAft>
                <a:spcPts val="0"/>
              </a:spcAft>
              <a:buNone/>
            </a:pPr>
            <a:r>
              <a:rPr lang="en" sz="1300">
                <a:solidFill>
                  <a:srgbClr val="FFFFFF"/>
                </a:solidFill>
                <a:latin typeface="Maven Pro"/>
                <a:ea typeface="Maven Pro"/>
                <a:cs typeface="Maven Pro"/>
                <a:sym typeface="Maven Pro"/>
              </a:rPr>
              <a:t>The </a:t>
            </a:r>
            <a:r>
              <a:rPr b="1" lang="en" sz="1300">
                <a:solidFill>
                  <a:srgbClr val="00FFFF"/>
                </a:solidFill>
                <a:latin typeface="Maven Pro"/>
                <a:ea typeface="Maven Pro"/>
                <a:cs typeface="Maven Pro"/>
                <a:sym typeface="Maven Pro"/>
              </a:rPr>
              <a:t>lower graph</a:t>
            </a:r>
            <a:r>
              <a:rPr b="1" lang="en" sz="1300">
                <a:solidFill>
                  <a:srgbClr val="FFFFFF"/>
                </a:solidFill>
                <a:latin typeface="Maven Pro"/>
                <a:ea typeface="Maven Pro"/>
                <a:cs typeface="Maven Pro"/>
                <a:sym typeface="Maven Pro"/>
              </a:rPr>
              <a:t> </a:t>
            </a:r>
            <a:r>
              <a:rPr lang="en" sz="1300">
                <a:solidFill>
                  <a:srgbClr val="FFFFFF"/>
                </a:solidFill>
                <a:latin typeface="Maven Pro"/>
                <a:ea typeface="Maven Pro"/>
                <a:cs typeface="Maven Pro"/>
                <a:sym typeface="Maven Pro"/>
              </a:rPr>
              <a:t>shows the probability plot of the </a:t>
            </a:r>
            <a:r>
              <a:rPr b="1" lang="en" sz="1300">
                <a:solidFill>
                  <a:srgbClr val="00FFFF"/>
                </a:solidFill>
                <a:latin typeface="Maven Pro"/>
                <a:ea typeface="Maven Pro"/>
                <a:cs typeface="Maven Pro"/>
                <a:sym typeface="Maven Pro"/>
              </a:rPr>
              <a:t>Western region</a:t>
            </a:r>
            <a:r>
              <a:rPr b="1" lang="en" sz="1300">
                <a:solidFill>
                  <a:srgbClr val="FFFFFF"/>
                </a:solidFill>
                <a:latin typeface="Maven Pro"/>
                <a:ea typeface="Maven Pro"/>
                <a:cs typeface="Maven Pro"/>
                <a:sym typeface="Maven Pro"/>
              </a:rPr>
              <a:t>.</a:t>
            </a:r>
            <a:endParaRPr b="1" sz="13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1300">
              <a:solidFill>
                <a:srgbClr val="FFFFFF"/>
              </a:solidFill>
              <a:latin typeface="Maven Pro"/>
              <a:ea typeface="Maven Pro"/>
              <a:cs typeface="Maven Pro"/>
              <a:sym typeface="Maven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51"/>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784" name="Google Shape;784;p51"/>
          <p:cNvPicPr preferRelativeResize="0"/>
          <p:nvPr/>
        </p:nvPicPr>
        <p:blipFill>
          <a:blip r:embed="rId3">
            <a:alphaModFix/>
          </a:blip>
          <a:stretch>
            <a:fillRect/>
          </a:stretch>
        </p:blipFill>
        <p:spPr>
          <a:xfrm>
            <a:off x="167000" y="315400"/>
            <a:ext cx="5434600" cy="4512700"/>
          </a:xfrm>
          <a:prstGeom prst="rect">
            <a:avLst/>
          </a:prstGeom>
          <a:noFill/>
          <a:ln>
            <a:noFill/>
          </a:ln>
        </p:spPr>
      </p:pic>
      <p:sp>
        <p:nvSpPr>
          <p:cNvPr id="785" name="Google Shape;785;p51"/>
          <p:cNvSpPr txBox="1"/>
          <p:nvPr/>
        </p:nvSpPr>
        <p:spPr>
          <a:xfrm>
            <a:off x="-2777975" y="-291150"/>
            <a:ext cx="6987300" cy="8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786" name="Google Shape;786;p51"/>
          <p:cNvSpPr txBox="1"/>
          <p:nvPr/>
        </p:nvSpPr>
        <p:spPr>
          <a:xfrm>
            <a:off x="5883475" y="1104275"/>
            <a:ext cx="3020700" cy="9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latin typeface="Share Tech"/>
                <a:ea typeface="Share Tech"/>
                <a:cs typeface="Share Tech"/>
                <a:sym typeface="Share Tech"/>
              </a:rPr>
              <a:t>Z-Score </a:t>
            </a:r>
            <a:r>
              <a:rPr lang="en">
                <a:solidFill>
                  <a:srgbClr val="FFFFFF"/>
                </a:solidFill>
                <a:latin typeface="Share Tech"/>
                <a:ea typeface="Share Tech"/>
                <a:cs typeface="Share Tech"/>
                <a:sym typeface="Share Tech"/>
              </a:rPr>
              <a:t>is a statistical measurement of a score's relationship to the mean in a group of scores. </a:t>
            </a:r>
            <a:endParaRPr>
              <a:solidFill>
                <a:srgbClr val="FFFFFF"/>
              </a:solidFill>
              <a:latin typeface="Share Tech"/>
              <a:ea typeface="Share Tech"/>
              <a:cs typeface="Share Tech"/>
              <a:sym typeface="Share Tech"/>
            </a:endParaRPr>
          </a:p>
          <a:p>
            <a:pPr indent="0" lvl="0" marL="0" rtl="0" algn="l">
              <a:spcBef>
                <a:spcPts val="0"/>
              </a:spcBef>
              <a:spcAft>
                <a:spcPts val="0"/>
              </a:spcAft>
              <a:buNone/>
            </a:pPr>
            <a:r>
              <a:rPr lang="en">
                <a:solidFill>
                  <a:srgbClr val="FFFFFF"/>
                </a:solidFill>
                <a:latin typeface="Share Tech"/>
                <a:ea typeface="Share Tech"/>
                <a:cs typeface="Share Tech"/>
                <a:sym typeface="Share Tech"/>
              </a:rPr>
              <a:t>It simply gives the idea of how far a value is from the mean.</a:t>
            </a:r>
            <a:endParaRPr>
              <a:solidFill>
                <a:srgbClr val="FFFFFF"/>
              </a:solidFill>
              <a:latin typeface="Share Tech"/>
              <a:ea typeface="Share Tech"/>
              <a:cs typeface="Share Tech"/>
              <a:sym typeface="Share Tech"/>
            </a:endParaRPr>
          </a:p>
          <a:p>
            <a:pPr indent="0" lvl="0" marL="0" rtl="0" algn="l">
              <a:spcBef>
                <a:spcPts val="0"/>
              </a:spcBef>
              <a:spcAft>
                <a:spcPts val="0"/>
              </a:spcAft>
              <a:buNone/>
            </a:pPr>
            <a:r>
              <a:t/>
            </a:r>
            <a:endParaRPr>
              <a:solidFill>
                <a:srgbClr val="FFFFFF"/>
              </a:solidFill>
              <a:latin typeface="Share Tech"/>
              <a:ea typeface="Share Tech"/>
              <a:cs typeface="Share Tech"/>
              <a:sym typeface="Share Tech"/>
            </a:endParaRPr>
          </a:p>
          <a:p>
            <a:pPr indent="0" lvl="0" marL="0" rtl="0" algn="l">
              <a:spcBef>
                <a:spcPts val="0"/>
              </a:spcBef>
              <a:spcAft>
                <a:spcPts val="0"/>
              </a:spcAft>
              <a:buNone/>
            </a:pPr>
            <a:r>
              <a:t/>
            </a:r>
            <a:endParaRPr>
              <a:solidFill>
                <a:srgbClr val="FFFFFF"/>
              </a:solidFill>
              <a:latin typeface="Share Tech"/>
              <a:ea typeface="Share Tech"/>
              <a:cs typeface="Share Tech"/>
              <a:sym typeface="Share Tech"/>
            </a:endParaRPr>
          </a:p>
          <a:p>
            <a:pPr indent="0" lvl="0" marL="0" rtl="0" algn="l">
              <a:spcBef>
                <a:spcPts val="0"/>
              </a:spcBef>
              <a:spcAft>
                <a:spcPts val="0"/>
              </a:spcAft>
              <a:buNone/>
            </a:pPr>
            <a:r>
              <a:rPr lang="en">
                <a:solidFill>
                  <a:srgbClr val="FFFFFF"/>
                </a:solidFill>
                <a:latin typeface="Share Tech"/>
                <a:ea typeface="Share Tech"/>
                <a:cs typeface="Share Tech"/>
                <a:sym typeface="Share Tech"/>
              </a:rPr>
              <a:t>The value of </a:t>
            </a:r>
            <a:r>
              <a:rPr lang="en">
                <a:solidFill>
                  <a:schemeClr val="accent2"/>
                </a:solidFill>
                <a:latin typeface="Share Tech"/>
                <a:ea typeface="Share Tech"/>
                <a:cs typeface="Share Tech"/>
                <a:sym typeface="Share Tech"/>
              </a:rPr>
              <a:t>Z</a:t>
            </a:r>
            <a:r>
              <a:rPr lang="en">
                <a:solidFill>
                  <a:srgbClr val="FFFFFF"/>
                </a:solidFill>
                <a:latin typeface="Share Tech"/>
                <a:ea typeface="Share Tech"/>
                <a:cs typeface="Share Tech"/>
                <a:sym typeface="Share Tech"/>
              </a:rPr>
              <a:t>, for </a:t>
            </a:r>
            <a:r>
              <a:rPr lang="en">
                <a:solidFill>
                  <a:schemeClr val="accent2"/>
                </a:solidFill>
                <a:latin typeface="Share Tech"/>
                <a:ea typeface="Share Tech"/>
                <a:cs typeface="Share Tech"/>
                <a:sym typeface="Share Tech"/>
              </a:rPr>
              <a:t>Z-score</a:t>
            </a:r>
            <a:r>
              <a:rPr lang="en">
                <a:solidFill>
                  <a:srgbClr val="FFFFFF"/>
                </a:solidFill>
                <a:latin typeface="Share Tech"/>
                <a:ea typeface="Share Tech"/>
                <a:cs typeface="Share Tech"/>
                <a:sym typeface="Share Tech"/>
              </a:rPr>
              <a:t> can be known by the formula,</a:t>
            </a:r>
            <a:endParaRPr>
              <a:solidFill>
                <a:srgbClr val="FFFFFF"/>
              </a:solidFill>
              <a:latin typeface="Share Tech"/>
              <a:ea typeface="Share Tech"/>
              <a:cs typeface="Share Tech"/>
              <a:sym typeface="Share Tech"/>
            </a:endParaRPr>
          </a:p>
          <a:p>
            <a:pPr indent="0" lvl="0" marL="0" rtl="0" algn="l">
              <a:spcBef>
                <a:spcPts val="0"/>
              </a:spcBef>
              <a:spcAft>
                <a:spcPts val="0"/>
              </a:spcAft>
              <a:buNone/>
            </a:pPr>
            <a:r>
              <a:t/>
            </a:r>
            <a:endParaRPr>
              <a:solidFill>
                <a:srgbClr val="FFFFFF"/>
              </a:solidFill>
              <a:latin typeface="Share Tech"/>
              <a:ea typeface="Share Tech"/>
              <a:cs typeface="Share Tech"/>
              <a:sym typeface="Share Tech"/>
            </a:endParaRPr>
          </a:p>
          <a:p>
            <a:pPr indent="0" lvl="0" marL="0" rtl="0" algn="l">
              <a:spcBef>
                <a:spcPts val="0"/>
              </a:spcBef>
              <a:spcAft>
                <a:spcPts val="0"/>
              </a:spcAft>
              <a:buNone/>
            </a:pPr>
            <a:r>
              <a:rPr lang="en" sz="1300">
                <a:solidFill>
                  <a:srgbClr val="FFFFFF"/>
                </a:solidFill>
                <a:latin typeface="Share Tech"/>
                <a:ea typeface="Share Tech"/>
                <a:cs typeface="Share Tech"/>
                <a:sym typeface="Share Tech"/>
              </a:rPr>
              <a:t>Z= (x-μ)/𝛔</a:t>
            </a:r>
            <a:endParaRPr sz="1300">
              <a:solidFill>
                <a:srgbClr val="FFFFFF"/>
              </a:solidFill>
              <a:latin typeface="Share Tech"/>
              <a:ea typeface="Share Tech"/>
              <a:cs typeface="Share Tech"/>
              <a:sym typeface="Share Tech"/>
            </a:endParaRPr>
          </a:p>
          <a:p>
            <a:pPr indent="0" lvl="0" marL="0" rtl="0" algn="l">
              <a:spcBef>
                <a:spcPts val="0"/>
              </a:spcBef>
              <a:spcAft>
                <a:spcPts val="0"/>
              </a:spcAft>
              <a:buNone/>
            </a:pPr>
            <a:r>
              <a:rPr lang="en" sz="1300">
                <a:solidFill>
                  <a:srgbClr val="FFFFFF"/>
                </a:solidFill>
                <a:latin typeface="Share Tech"/>
                <a:ea typeface="Share Tech"/>
                <a:cs typeface="Share Tech"/>
                <a:sym typeface="Share Tech"/>
              </a:rPr>
              <a:t>Where, Z- Z-score</a:t>
            </a:r>
            <a:endParaRPr sz="1300">
              <a:solidFill>
                <a:srgbClr val="FFFFFF"/>
              </a:solidFill>
              <a:latin typeface="Share Tech"/>
              <a:ea typeface="Share Tech"/>
              <a:cs typeface="Share Tech"/>
              <a:sym typeface="Share Tech"/>
            </a:endParaRPr>
          </a:p>
          <a:p>
            <a:pPr indent="0" lvl="0" marL="0" rtl="0" algn="l">
              <a:spcBef>
                <a:spcPts val="0"/>
              </a:spcBef>
              <a:spcAft>
                <a:spcPts val="0"/>
              </a:spcAft>
              <a:buNone/>
            </a:pPr>
            <a:r>
              <a:rPr lang="en" sz="1300">
                <a:solidFill>
                  <a:schemeClr val="accent2"/>
                </a:solidFill>
                <a:latin typeface="Share Tech"/>
                <a:ea typeface="Share Tech"/>
                <a:cs typeface="Share Tech"/>
                <a:sym typeface="Share Tech"/>
              </a:rPr>
              <a:t>x</a:t>
            </a:r>
            <a:r>
              <a:rPr lang="en" sz="1300">
                <a:solidFill>
                  <a:srgbClr val="FFFFFF"/>
                </a:solidFill>
                <a:latin typeface="Share Tech"/>
                <a:ea typeface="Share Tech"/>
                <a:cs typeface="Share Tech"/>
                <a:sym typeface="Share Tech"/>
              </a:rPr>
              <a:t>- Test score</a:t>
            </a:r>
            <a:endParaRPr sz="1300">
              <a:solidFill>
                <a:srgbClr val="FFFFFF"/>
              </a:solidFill>
              <a:latin typeface="Share Tech"/>
              <a:ea typeface="Share Tech"/>
              <a:cs typeface="Share Tech"/>
              <a:sym typeface="Share Tech"/>
            </a:endParaRPr>
          </a:p>
          <a:p>
            <a:pPr indent="0" lvl="0" marL="0" rtl="0" algn="l">
              <a:spcBef>
                <a:spcPts val="0"/>
              </a:spcBef>
              <a:spcAft>
                <a:spcPts val="0"/>
              </a:spcAft>
              <a:buNone/>
            </a:pPr>
            <a:r>
              <a:rPr lang="en" sz="1300">
                <a:solidFill>
                  <a:schemeClr val="accent2"/>
                </a:solidFill>
                <a:latin typeface="Share Tech"/>
                <a:ea typeface="Share Tech"/>
                <a:cs typeface="Share Tech"/>
                <a:sym typeface="Share Tech"/>
              </a:rPr>
              <a:t>μ</a:t>
            </a:r>
            <a:r>
              <a:rPr lang="en" sz="1300">
                <a:solidFill>
                  <a:srgbClr val="FFFFFF"/>
                </a:solidFill>
                <a:latin typeface="Share Tech"/>
                <a:ea typeface="Share Tech"/>
                <a:cs typeface="Share Tech"/>
                <a:sym typeface="Share Tech"/>
              </a:rPr>
              <a:t>- Population mean</a:t>
            </a:r>
            <a:endParaRPr sz="1300">
              <a:solidFill>
                <a:srgbClr val="FFFFFF"/>
              </a:solidFill>
              <a:latin typeface="Share Tech"/>
              <a:ea typeface="Share Tech"/>
              <a:cs typeface="Share Tech"/>
              <a:sym typeface="Share Tech"/>
            </a:endParaRPr>
          </a:p>
          <a:p>
            <a:pPr indent="0" lvl="0" marL="0" rtl="0" algn="l">
              <a:spcBef>
                <a:spcPts val="0"/>
              </a:spcBef>
              <a:spcAft>
                <a:spcPts val="0"/>
              </a:spcAft>
              <a:buNone/>
            </a:pPr>
            <a:r>
              <a:rPr lang="en" sz="1300">
                <a:solidFill>
                  <a:schemeClr val="accent2"/>
                </a:solidFill>
                <a:latin typeface="Share Tech"/>
                <a:ea typeface="Share Tech"/>
                <a:cs typeface="Share Tech"/>
                <a:sym typeface="Share Tech"/>
              </a:rPr>
              <a:t>𝛔</a:t>
            </a:r>
            <a:r>
              <a:rPr lang="en" sz="1300">
                <a:solidFill>
                  <a:srgbClr val="FFFFFF"/>
                </a:solidFill>
                <a:latin typeface="Share Tech"/>
                <a:ea typeface="Share Tech"/>
                <a:cs typeface="Share Tech"/>
                <a:sym typeface="Share Tech"/>
              </a:rPr>
              <a:t>- Population Standard Deviation</a:t>
            </a:r>
            <a:endParaRPr sz="1300">
              <a:solidFill>
                <a:srgbClr val="FFFFFF"/>
              </a:solidFill>
              <a:latin typeface="Share Tech"/>
              <a:ea typeface="Share Tech"/>
              <a:cs typeface="Share Tech"/>
              <a:sym typeface="Share Tech"/>
            </a:endParaRPr>
          </a:p>
          <a:p>
            <a:pPr indent="0" lvl="0" marL="0" rtl="0" algn="l">
              <a:spcBef>
                <a:spcPts val="0"/>
              </a:spcBef>
              <a:spcAft>
                <a:spcPts val="0"/>
              </a:spcAft>
              <a:buNone/>
            </a:pPr>
            <a:r>
              <a:t/>
            </a:r>
            <a:endParaRPr sz="1300">
              <a:solidFill>
                <a:srgbClr val="FFFFFF"/>
              </a:solidFill>
              <a:latin typeface="Share Tech"/>
              <a:ea typeface="Share Tech"/>
              <a:cs typeface="Share Tech"/>
              <a:sym typeface="Share Tech"/>
            </a:endParaRPr>
          </a:p>
          <a:p>
            <a:pPr indent="0" lvl="0" marL="0" rtl="0" algn="l">
              <a:spcBef>
                <a:spcPts val="0"/>
              </a:spcBef>
              <a:spcAft>
                <a:spcPts val="0"/>
              </a:spcAft>
              <a:buNone/>
            </a:pPr>
            <a:r>
              <a:t/>
            </a:r>
            <a:endParaRPr sz="1700">
              <a:solidFill>
                <a:srgbClr val="FFFFFF"/>
              </a:solidFill>
              <a:latin typeface="Share Tech"/>
              <a:ea typeface="Share Tech"/>
              <a:cs typeface="Share Tech"/>
              <a:sym typeface="Share Tech"/>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25"/>
          <p:cNvSpPr txBox="1"/>
          <p:nvPr>
            <p:ph type="title"/>
          </p:nvPr>
        </p:nvSpPr>
        <p:spPr>
          <a:xfrm>
            <a:off x="1785425" y="1496400"/>
            <a:ext cx="58704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EXPLORATORY</a:t>
            </a:r>
            <a:endParaRPr/>
          </a:p>
          <a:p>
            <a:pPr indent="0" lvl="0" marL="0" rtl="0" algn="ctr">
              <a:spcBef>
                <a:spcPts val="0"/>
              </a:spcBef>
              <a:spcAft>
                <a:spcPts val="0"/>
              </a:spcAft>
              <a:buNone/>
            </a:pPr>
            <a:r>
              <a:rPr lang="en">
                <a:solidFill>
                  <a:schemeClr val="accent3"/>
                </a:solidFill>
              </a:rPr>
              <a:t>DATA </a:t>
            </a:r>
            <a:r>
              <a:rPr lang="en">
                <a:solidFill>
                  <a:srgbClr val="FFFFFF"/>
                </a:solidFill>
              </a:rPr>
              <a:t>ANALYSIS</a:t>
            </a:r>
            <a:endParaRPr>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52"/>
          <p:cNvSpPr txBox="1"/>
          <p:nvPr>
            <p:ph type="ctrTitle"/>
          </p:nvPr>
        </p:nvSpPr>
        <p:spPr>
          <a:xfrm>
            <a:off x="598100" y="1100400"/>
            <a:ext cx="3175800" cy="2942700"/>
          </a:xfrm>
          <a:prstGeom prst="rect">
            <a:avLst/>
          </a:prstGeom>
        </p:spPr>
        <p:txBody>
          <a:bodyPr anchorCtr="0" anchor="b" bIns="91425" lIns="91425" spcFirstLastPara="1" rIns="91425" wrap="square" tIns="91425">
            <a:noAutofit/>
          </a:bodyPr>
          <a:lstStyle/>
          <a:p>
            <a:pPr indent="0" lvl="0" marL="241300" marR="254000" rtl="0" algn="l">
              <a:spcBef>
                <a:spcPts val="1000"/>
              </a:spcBef>
              <a:spcAft>
                <a:spcPts val="0"/>
              </a:spcAft>
              <a:buNone/>
            </a:pPr>
            <a:r>
              <a:t/>
            </a:r>
            <a:endParaRPr sz="1200">
              <a:solidFill>
                <a:srgbClr val="FFFFFF"/>
              </a:solidFill>
              <a:latin typeface="Maven Pro"/>
              <a:ea typeface="Maven Pro"/>
              <a:cs typeface="Maven Pro"/>
              <a:sym typeface="Maven Pro"/>
            </a:endParaRPr>
          </a:p>
          <a:p>
            <a:pPr indent="0" lvl="0" marL="241300" marR="254000" rtl="0" algn="l">
              <a:spcBef>
                <a:spcPts val="1000"/>
              </a:spcBef>
              <a:spcAft>
                <a:spcPts val="0"/>
              </a:spcAft>
              <a:buNone/>
            </a:pPr>
            <a:r>
              <a:t/>
            </a:r>
            <a:endParaRPr sz="1200">
              <a:solidFill>
                <a:srgbClr val="FFFFFF"/>
              </a:solidFill>
              <a:latin typeface="Maven Pro"/>
              <a:ea typeface="Maven Pro"/>
              <a:cs typeface="Maven Pro"/>
              <a:sym typeface="Maven Pro"/>
            </a:endParaRPr>
          </a:p>
          <a:p>
            <a:pPr indent="0" lvl="0" marL="0" marR="254000" rtl="0" algn="l">
              <a:spcBef>
                <a:spcPts val="1000"/>
              </a:spcBef>
              <a:spcAft>
                <a:spcPts val="0"/>
              </a:spcAft>
              <a:buNone/>
            </a:pPr>
            <a:r>
              <a:rPr lang="en" sz="1200" u="sng">
                <a:solidFill>
                  <a:srgbClr val="FFFFFF"/>
                </a:solidFill>
                <a:latin typeface="Maven Pro"/>
                <a:ea typeface="Maven Pro"/>
                <a:cs typeface="Maven Pro"/>
                <a:sym typeface="Maven Pro"/>
              </a:rPr>
              <a:t>Decision on whether the null hypothesis is supported or rejected:</a:t>
            </a:r>
            <a:endParaRPr sz="1200" u="sng">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200">
              <a:solidFill>
                <a:srgbClr val="FFFFFF"/>
              </a:solidFill>
              <a:latin typeface="Maven Pro"/>
              <a:ea typeface="Maven Pro"/>
              <a:cs typeface="Maven Pro"/>
              <a:sym typeface="Maven Pro"/>
            </a:endParaRPr>
          </a:p>
          <a:p>
            <a:pPr indent="0" lvl="0" marL="0" marR="190500" rtl="0" algn="l">
              <a:spcBef>
                <a:spcPts val="2000"/>
              </a:spcBef>
              <a:spcAft>
                <a:spcPts val="0"/>
              </a:spcAft>
              <a:buNone/>
            </a:pPr>
            <a:r>
              <a:rPr lang="en" sz="1200">
                <a:solidFill>
                  <a:srgbClr val="FFFFFF"/>
                </a:solidFill>
                <a:latin typeface="Maven Pro"/>
                <a:ea typeface="Maven Pro"/>
                <a:cs typeface="Maven Pro"/>
                <a:sym typeface="Maven Pro"/>
              </a:rPr>
              <a:t>5% statistical significance</a:t>
            </a:r>
            <a:endParaRPr sz="1200">
              <a:solidFill>
                <a:srgbClr val="FFFFFF"/>
              </a:solidFill>
              <a:latin typeface="Maven Pro"/>
              <a:ea typeface="Maven Pro"/>
              <a:cs typeface="Maven Pro"/>
              <a:sym typeface="Maven Pro"/>
            </a:endParaRPr>
          </a:p>
          <a:p>
            <a:pPr indent="0" lvl="0" marL="0" rtl="0" algn="just">
              <a:lnSpc>
                <a:spcPct val="115000"/>
              </a:lnSpc>
              <a:spcBef>
                <a:spcPts val="1100"/>
              </a:spcBef>
              <a:spcAft>
                <a:spcPts val="0"/>
              </a:spcAft>
              <a:buNone/>
            </a:pPr>
            <a:r>
              <a:rPr lang="en" sz="1200">
                <a:solidFill>
                  <a:srgbClr val="FFFFFF"/>
                </a:solidFill>
                <a:latin typeface="Maven Pro"/>
                <a:ea typeface="Maven Pro"/>
                <a:cs typeface="Maven Pro"/>
                <a:sym typeface="Maven Pro"/>
              </a:rPr>
              <a:t>So, since P-value(observed significance level) is greater than 0.05, (taking at 5% statistical significance), we do not reject H0, the original hypothesis, and continue with the accepted fact i.e. the null hypothesis</a:t>
            </a:r>
            <a:endParaRPr sz="1200">
              <a:solidFill>
                <a:srgbClr val="FFFFFF"/>
              </a:solidFill>
              <a:latin typeface="Maven Pro"/>
              <a:ea typeface="Maven Pro"/>
              <a:cs typeface="Maven Pro"/>
              <a:sym typeface="Maven Pro"/>
            </a:endParaRPr>
          </a:p>
          <a:p>
            <a:pPr indent="0" lvl="0" marL="0" rtl="0" algn="l">
              <a:spcBef>
                <a:spcPts val="2000"/>
              </a:spcBef>
              <a:spcAft>
                <a:spcPts val="0"/>
              </a:spcAft>
              <a:buNone/>
            </a:pPr>
            <a:r>
              <a:rPr lang="en" sz="1200">
                <a:solidFill>
                  <a:srgbClr val="FFFFFF"/>
                </a:solidFill>
                <a:latin typeface="Maven Pro"/>
                <a:ea typeface="Maven Pro"/>
                <a:cs typeface="Maven Pro"/>
                <a:sym typeface="Maven Pro"/>
              </a:rPr>
              <a:t>Therefore, we can confidently conclude that the null hypothesis is plausible.</a:t>
            </a:r>
            <a:endParaRPr sz="12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200">
              <a:solidFill>
                <a:srgbClr val="FFFFFF"/>
              </a:solidFill>
              <a:latin typeface="Maven Pro"/>
              <a:ea typeface="Maven Pro"/>
              <a:cs typeface="Maven Pro"/>
              <a:sym typeface="Maven Pro"/>
            </a:endParaRPr>
          </a:p>
        </p:txBody>
      </p:sp>
      <p:pic>
        <p:nvPicPr>
          <p:cNvPr id="792" name="Google Shape;792;p52"/>
          <p:cNvPicPr preferRelativeResize="0"/>
          <p:nvPr/>
        </p:nvPicPr>
        <p:blipFill>
          <a:blip r:embed="rId3">
            <a:alphaModFix/>
          </a:blip>
          <a:stretch>
            <a:fillRect/>
          </a:stretch>
        </p:blipFill>
        <p:spPr>
          <a:xfrm>
            <a:off x="3773900" y="640275"/>
            <a:ext cx="4999699" cy="368095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53"/>
          <p:cNvSpPr txBox="1"/>
          <p:nvPr>
            <p:ph type="ctrTitle"/>
          </p:nvPr>
        </p:nvSpPr>
        <p:spPr>
          <a:xfrm>
            <a:off x="513400" y="15485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200"/>
              <a:t>COR</a:t>
            </a:r>
            <a:r>
              <a:rPr lang="en" sz="5200">
                <a:solidFill>
                  <a:schemeClr val="accent3"/>
                </a:solidFill>
              </a:rPr>
              <a:t>RELATION</a:t>
            </a:r>
            <a:endParaRPr sz="5200">
              <a:solidFill>
                <a:schemeClr val="accent3"/>
              </a:solidFill>
            </a:endParaRPr>
          </a:p>
        </p:txBody>
      </p:sp>
      <p:sp>
        <p:nvSpPr>
          <p:cNvPr id="798" name="Google Shape;798;p53"/>
          <p:cNvSpPr txBox="1"/>
          <p:nvPr/>
        </p:nvSpPr>
        <p:spPr>
          <a:xfrm>
            <a:off x="573050" y="2306200"/>
            <a:ext cx="7142100" cy="12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aven Pro"/>
                <a:ea typeface="Maven Pro"/>
                <a:cs typeface="Maven Pro"/>
                <a:sym typeface="Maven Pro"/>
              </a:rPr>
              <a:t>Correlation is a statistical measure that expresses the extent to which two variables are linearly related (meaning they change together at a constant rate). It’s a common tool for describing simple relationships without making a statement about cause and effect.</a:t>
            </a:r>
            <a:endParaRPr b="1" sz="16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600">
              <a:solidFill>
                <a:srgbClr val="FFFFFF"/>
              </a:solidFill>
              <a:latin typeface="Maven Pro"/>
              <a:ea typeface="Maven Pro"/>
              <a:cs typeface="Maven Pro"/>
              <a:sym typeface="Maven Pro"/>
            </a:endParaRPr>
          </a:p>
        </p:txBody>
      </p:sp>
      <p:sp>
        <p:nvSpPr>
          <p:cNvPr id="799" name="Google Shape;799;p53"/>
          <p:cNvSpPr txBox="1"/>
          <p:nvPr/>
        </p:nvSpPr>
        <p:spPr>
          <a:xfrm>
            <a:off x="5640875" y="2600875"/>
            <a:ext cx="1856100" cy="8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Maven Pro"/>
              <a:ea typeface="Maven Pro"/>
              <a:cs typeface="Maven Pro"/>
              <a:sym typeface="Maven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54"/>
          <p:cNvSpPr txBox="1"/>
          <p:nvPr>
            <p:ph type="ctrTitle"/>
          </p:nvPr>
        </p:nvSpPr>
        <p:spPr>
          <a:xfrm>
            <a:off x="437200" y="1700975"/>
            <a:ext cx="3092400" cy="127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300">
                <a:solidFill>
                  <a:schemeClr val="accent3"/>
                </a:solidFill>
              </a:rPr>
              <a:t>Heatmap</a:t>
            </a:r>
            <a:r>
              <a:rPr lang="en" sz="1300"/>
              <a:t> showing the correlation between all the columns in the dataset.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We notice that the deeper the color the more is the correlation</a:t>
            </a:r>
            <a:endParaRPr sz="1300"/>
          </a:p>
        </p:txBody>
      </p:sp>
      <p:sp>
        <p:nvSpPr>
          <p:cNvPr id="805" name="Google Shape;805;p54"/>
          <p:cNvSpPr txBox="1"/>
          <p:nvPr/>
        </p:nvSpPr>
        <p:spPr>
          <a:xfrm>
            <a:off x="5640875" y="2600875"/>
            <a:ext cx="1856100" cy="8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Maven Pro"/>
              <a:ea typeface="Maven Pro"/>
              <a:cs typeface="Maven Pro"/>
              <a:sym typeface="Maven Pro"/>
            </a:endParaRPr>
          </a:p>
        </p:txBody>
      </p:sp>
      <p:pic>
        <p:nvPicPr>
          <p:cNvPr id="806" name="Google Shape;806;p54"/>
          <p:cNvPicPr preferRelativeResize="0"/>
          <p:nvPr/>
        </p:nvPicPr>
        <p:blipFill>
          <a:blip r:embed="rId3">
            <a:alphaModFix/>
          </a:blip>
          <a:stretch>
            <a:fillRect/>
          </a:stretch>
        </p:blipFill>
        <p:spPr>
          <a:xfrm>
            <a:off x="3605750" y="70200"/>
            <a:ext cx="5098775" cy="4963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55"/>
          <p:cNvSpPr txBox="1"/>
          <p:nvPr>
            <p:ph type="ctrTitle"/>
          </p:nvPr>
        </p:nvSpPr>
        <p:spPr>
          <a:xfrm>
            <a:off x="325400" y="806450"/>
            <a:ext cx="3092400" cy="127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rgbClr val="FFFFFF"/>
                </a:solidFill>
              </a:rPr>
              <a:t>Here is a correlation between price and minimum nights using a</a:t>
            </a:r>
            <a:r>
              <a:rPr lang="en" sz="1500">
                <a:solidFill>
                  <a:srgbClr val="00FFFF"/>
                </a:solidFill>
              </a:rPr>
              <a:t> </a:t>
            </a:r>
            <a:r>
              <a:rPr lang="en" sz="1500">
                <a:solidFill>
                  <a:schemeClr val="accent3"/>
                </a:solidFill>
              </a:rPr>
              <a:t>scatterplot</a:t>
            </a:r>
            <a:endParaRPr sz="1500">
              <a:solidFill>
                <a:schemeClr val="accent3"/>
              </a:solidFill>
            </a:endParaRPr>
          </a:p>
        </p:txBody>
      </p:sp>
      <p:sp>
        <p:nvSpPr>
          <p:cNvPr id="812" name="Google Shape;812;p55"/>
          <p:cNvSpPr txBox="1"/>
          <p:nvPr/>
        </p:nvSpPr>
        <p:spPr>
          <a:xfrm>
            <a:off x="5640875" y="2600875"/>
            <a:ext cx="1856100" cy="8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Maven Pro"/>
              <a:ea typeface="Maven Pro"/>
              <a:cs typeface="Maven Pro"/>
              <a:sym typeface="Maven Pro"/>
            </a:endParaRPr>
          </a:p>
        </p:txBody>
      </p:sp>
      <p:pic>
        <p:nvPicPr>
          <p:cNvPr id="813" name="Google Shape;813;p55"/>
          <p:cNvPicPr preferRelativeResize="0"/>
          <p:nvPr/>
        </p:nvPicPr>
        <p:blipFill>
          <a:blip r:embed="rId3">
            <a:alphaModFix/>
          </a:blip>
          <a:stretch>
            <a:fillRect/>
          </a:stretch>
        </p:blipFill>
        <p:spPr>
          <a:xfrm>
            <a:off x="3257000" y="344225"/>
            <a:ext cx="5712825" cy="4288725"/>
          </a:xfrm>
          <a:prstGeom prst="rect">
            <a:avLst/>
          </a:prstGeom>
          <a:noFill/>
          <a:ln>
            <a:noFill/>
          </a:ln>
        </p:spPr>
      </p:pic>
      <p:sp>
        <p:nvSpPr>
          <p:cNvPr id="814" name="Google Shape;814;p55"/>
          <p:cNvSpPr txBox="1"/>
          <p:nvPr/>
        </p:nvSpPr>
        <p:spPr>
          <a:xfrm>
            <a:off x="167725" y="23048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Share Tech"/>
                <a:ea typeface="Share Tech"/>
                <a:cs typeface="Share Tech"/>
                <a:sym typeface="Share Tech"/>
              </a:rPr>
              <a:t>The </a:t>
            </a:r>
            <a:r>
              <a:rPr lang="en">
                <a:solidFill>
                  <a:srgbClr val="FFFFFF"/>
                </a:solidFill>
                <a:latin typeface="Share Tech"/>
                <a:ea typeface="Share Tech"/>
                <a:cs typeface="Share Tech"/>
                <a:sym typeface="Share Tech"/>
              </a:rPr>
              <a:t>correlation between price and minimum nights is </a:t>
            </a:r>
            <a:endParaRPr>
              <a:solidFill>
                <a:srgbClr val="FFFFFF"/>
              </a:solidFill>
              <a:latin typeface="Share Tech"/>
              <a:ea typeface="Share Tech"/>
              <a:cs typeface="Share Tech"/>
              <a:sym typeface="Share Tech"/>
            </a:endParaRPr>
          </a:p>
          <a:p>
            <a:pPr indent="0" lvl="0" marL="0" rtl="0" algn="l">
              <a:spcBef>
                <a:spcPts val="0"/>
              </a:spcBef>
              <a:spcAft>
                <a:spcPts val="0"/>
              </a:spcAft>
              <a:buNone/>
            </a:pPr>
            <a:r>
              <a:rPr lang="en">
                <a:solidFill>
                  <a:srgbClr val="FFFFFF"/>
                </a:solidFill>
                <a:latin typeface="Share Tech"/>
                <a:ea typeface="Share Tech"/>
                <a:cs typeface="Share Tech"/>
                <a:sym typeface="Share Tech"/>
              </a:rPr>
              <a:t>-0.03221336164730092</a:t>
            </a:r>
            <a:endParaRPr>
              <a:solidFill>
                <a:srgbClr val="FFFFFF"/>
              </a:solidFill>
              <a:latin typeface="Share Tech"/>
              <a:ea typeface="Share Tech"/>
              <a:cs typeface="Share Tech"/>
              <a:sym typeface="Share Tech"/>
            </a:endParaRPr>
          </a:p>
          <a:p>
            <a:pPr indent="0" lvl="0" marL="0" rtl="0" algn="l">
              <a:spcBef>
                <a:spcPts val="0"/>
              </a:spcBef>
              <a:spcAft>
                <a:spcPts val="0"/>
              </a:spcAft>
              <a:buNone/>
            </a:pPr>
            <a:r>
              <a:rPr lang="en">
                <a:solidFill>
                  <a:srgbClr val="FFFFFF"/>
                </a:solidFill>
                <a:latin typeface="Share Tech"/>
                <a:ea typeface="Share Tech"/>
                <a:cs typeface="Share Tech"/>
                <a:sym typeface="Share Tech"/>
              </a:rPr>
              <a:t> </a:t>
            </a:r>
            <a:endParaRPr>
              <a:solidFill>
                <a:srgbClr val="FFFFFF"/>
              </a:solidFill>
              <a:latin typeface="Share Tech"/>
              <a:ea typeface="Share Tech"/>
              <a:cs typeface="Share Tech"/>
              <a:sym typeface="Share Tech"/>
            </a:endParaRPr>
          </a:p>
          <a:p>
            <a:pPr indent="0" lvl="0" marL="0" rtl="0" algn="l">
              <a:spcBef>
                <a:spcPts val="0"/>
              </a:spcBef>
              <a:spcAft>
                <a:spcPts val="0"/>
              </a:spcAft>
              <a:buNone/>
            </a:pPr>
            <a:r>
              <a:rPr lang="en">
                <a:solidFill>
                  <a:srgbClr val="FFFFFF"/>
                </a:solidFill>
                <a:latin typeface="Share Tech"/>
                <a:ea typeface="Share Tech"/>
                <a:cs typeface="Share Tech"/>
                <a:sym typeface="Share Tech"/>
              </a:rPr>
              <a:t>The negative value shows that price of a room per night and the minimum nights for which a room in a hotel can be booked are negatively related as hotels with  longer stay provide cheaper per night stay price.</a:t>
            </a:r>
            <a:endParaRPr>
              <a:solidFill>
                <a:srgbClr val="FFFFFF"/>
              </a:solidFill>
              <a:latin typeface="Share Tech"/>
              <a:ea typeface="Share Tech"/>
              <a:cs typeface="Share Tech"/>
              <a:sym typeface="Share Tech"/>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56"/>
          <p:cNvSpPr txBox="1"/>
          <p:nvPr>
            <p:ph idx="1" type="body"/>
          </p:nvPr>
        </p:nvSpPr>
        <p:spPr>
          <a:xfrm>
            <a:off x="223625" y="800400"/>
            <a:ext cx="9006300" cy="40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1.Our dataset is collected from hotels in Singapore </a:t>
            </a:r>
            <a:r>
              <a:rPr lang="en" sz="1100"/>
              <a:t>commissioned</a:t>
            </a:r>
            <a:r>
              <a:rPr lang="en" sz="1100"/>
              <a:t> by Airbnb which were last reviewed between 2013 and 2019 and serves as a sample of data from a larger population of all hotels in Singapore(commissioned by Airbnb or otherwise).</a:t>
            </a:r>
            <a:endParaRPr sz="1100"/>
          </a:p>
          <a:p>
            <a:pPr indent="0" lvl="0" marL="0" rtl="0" algn="l">
              <a:spcBef>
                <a:spcPts val="1600"/>
              </a:spcBef>
              <a:spcAft>
                <a:spcPts val="0"/>
              </a:spcAft>
              <a:buNone/>
            </a:pPr>
            <a:r>
              <a:rPr lang="en" sz="1100"/>
              <a:t>2. While cleaning our dataset we found some outliers in price and minimum_nights column, we removed the outliers when the value is between upper and lower limits for each column.</a:t>
            </a:r>
            <a:endParaRPr sz="1100"/>
          </a:p>
          <a:p>
            <a:pPr indent="0" lvl="0" marL="0" rtl="0" algn="l">
              <a:spcBef>
                <a:spcPts val="1600"/>
              </a:spcBef>
              <a:spcAft>
                <a:spcPts val="0"/>
              </a:spcAft>
              <a:buNone/>
            </a:pPr>
            <a:r>
              <a:rPr lang="en" sz="1100"/>
              <a:t>3.The range of price in our dataset is 0 to 10000  and that of minimum nights is 1 to 1000 and obviously both are measured in different scales so if we would not have normalised or standardised the data, price would have dominated the prediction for our model which involved both variables.And hence the importance of normalization of data is seen.</a:t>
            </a:r>
            <a:endParaRPr sz="1100"/>
          </a:p>
          <a:p>
            <a:pPr indent="0" lvl="0" marL="0" rtl="0" algn="l">
              <a:spcBef>
                <a:spcPts val="1600"/>
              </a:spcBef>
              <a:spcAft>
                <a:spcPts val="0"/>
              </a:spcAft>
              <a:buNone/>
            </a:pPr>
            <a:r>
              <a:rPr lang="en" sz="1100"/>
              <a:t>4. The value of the Null hypothesis being greater than 0.05(0.0979 for the East Region and 0.0989 for the West Region) shows that it cannot be rejected and both Null and Alternate Hypothesis are plausible.</a:t>
            </a:r>
            <a:endParaRPr sz="1100"/>
          </a:p>
          <a:p>
            <a:pPr indent="0" lvl="0" marL="0" rtl="0" algn="l">
              <a:spcBef>
                <a:spcPts val="1600"/>
              </a:spcBef>
              <a:spcAft>
                <a:spcPts val="0"/>
              </a:spcAft>
              <a:buNone/>
            </a:pPr>
            <a:r>
              <a:rPr lang="en" sz="1100"/>
              <a:t>5.</a:t>
            </a:r>
            <a:r>
              <a:rPr lang="en" sz="1100"/>
              <a:t>A negative correlation between price per night and minimum number of nights for which booking can be done was found showing that price of a room per night and the minimum nights for which a room in a hotel can be booked are negatively related as hotels with  longer stay facility provide cheaper per night stay price.</a:t>
            </a:r>
            <a:endParaRPr sz="1100"/>
          </a:p>
          <a:p>
            <a:pPr indent="0" lvl="0" marL="0" rtl="0" algn="l">
              <a:spcBef>
                <a:spcPts val="1600"/>
              </a:spcBef>
              <a:spcAft>
                <a:spcPts val="1600"/>
              </a:spcAft>
              <a:buNone/>
            </a:pPr>
            <a:r>
              <a:rPr lang="en" sz="1100"/>
              <a:t> </a:t>
            </a:r>
            <a:r>
              <a:rPr lang="en" sz="1100">
                <a:solidFill>
                  <a:schemeClr val="accent6"/>
                </a:solidFill>
              </a:rPr>
              <a:t>Conclusion</a:t>
            </a:r>
            <a:r>
              <a:rPr lang="en" sz="1100"/>
              <a:t>: We determined how the price for the hotel varies according to the minimum nights booking required by the hotel and also according to the region of the hotel</a:t>
            </a:r>
            <a:endParaRPr sz="1100"/>
          </a:p>
        </p:txBody>
      </p:sp>
      <p:sp>
        <p:nvSpPr>
          <p:cNvPr id="820" name="Google Shape;820;p56"/>
          <p:cNvSpPr txBox="1"/>
          <p:nvPr>
            <p:ph type="ctrTitle"/>
          </p:nvPr>
        </p:nvSpPr>
        <p:spPr>
          <a:xfrm>
            <a:off x="520450" y="222600"/>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INFERENCES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57"/>
          <p:cNvSpPr txBox="1"/>
          <p:nvPr>
            <p:ph type="title"/>
          </p:nvPr>
        </p:nvSpPr>
        <p:spPr>
          <a:xfrm>
            <a:off x="2471150" y="1830075"/>
            <a:ext cx="3823200" cy="172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9973"/>
                </a:solidFill>
              </a:rPr>
              <a:t>THANK </a:t>
            </a:r>
            <a:r>
              <a:rPr lang="en">
                <a:solidFill>
                  <a:schemeClr val="accent2"/>
                </a:solidFill>
              </a:rPr>
              <a:t>YOU</a:t>
            </a:r>
            <a:endParaRPr>
              <a:solidFill>
                <a:schemeClr val="accent2"/>
              </a:solidFill>
            </a:endParaRPr>
          </a:p>
        </p:txBody>
      </p:sp>
      <p:sp>
        <p:nvSpPr>
          <p:cNvPr id="826" name="Google Shape;826;p57"/>
          <p:cNvSpPr/>
          <p:nvPr/>
        </p:nvSpPr>
        <p:spPr>
          <a:xfrm>
            <a:off x="-65247" y="971445"/>
            <a:ext cx="62397" cy="62143"/>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 name="Google Shape;827;p57"/>
          <p:cNvGrpSpPr/>
          <p:nvPr/>
        </p:nvGrpSpPr>
        <p:grpSpPr>
          <a:xfrm>
            <a:off x="7981434" y="-1177061"/>
            <a:ext cx="203789" cy="1274754"/>
            <a:chOff x="2877432" y="975334"/>
            <a:chExt cx="188886" cy="1181531"/>
          </a:xfrm>
        </p:grpSpPr>
        <p:sp>
          <p:nvSpPr>
            <p:cNvPr id="828" name="Google Shape;828;p57"/>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7"/>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7"/>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 name="Google Shape;831;p57"/>
          <p:cNvSpPr/>
          <p:nvPr/>
        </p:nvSpPr>
        <p:spPr>
          <a:xfrm>
            <a:off x="9277943" y="-708433"/>
            <a:ext cx="9132" cy="2718429"/>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7"/>
          <p:cNvSpPr/>
          <p:nvPr/>
        </p:nvSpPr>
        <p:spPr>
          <a:xfrm>
            <a:off x="335228" y="-685306"/>
            <a:ext cx="9132" cy="1822332"/>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7"/>
          <p:cNvSpPr txBox="1"/>
          <p:nvPr/>
        </p:nvSpPr>
        <p:spPr>
          <a:xfrm>
            <a:off x="152400" y="152400"/>
            <a:ext cx="30000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7200">
              <a:solidFill>
                <a:schemeClr val="lt1"/>
              </a:solidFill>
              <a:latin typeface="Share Tech"/>
              <a:ea typeface="Share Tech"/>
              <a:cs typeface="Share Tech"/>
              <a:sym typeface="Share Tech"/>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6"/>
          <p:cNvSpPr txBox="1"/>
          <p:nvPr>
            <p:ph idx="1" type="body"/>
          </p:nvPr>
        </p:nvSpPr>
        <p:spPr>
          <a:xfrm>
            <a:off x="513525" y="616250"/>
            <a:ext cx="8519700" cy="378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a:p>
            <a:pPr indent="-292100" lvl="0" marL="457200" rtl="0" algn="l">
              <a:lnSpc>
                <a:spcPct val="100000"/>
              </a:lnSpc>
              <a:spcBef>
                <a:spcPts val="1600"/>
              </a:spcBef>
              <a:spcAft>
                <a:spcPts val="0"/>
              </a:spcAft>
              <a:buSzPts val="1000"/>
              <a:buChar char="●"/>
            </a:pPr>
            <a:r>
              <a:rPr lang="en"/>
              <a:t>Consists of </a:t>
            </a:r>
            <a:r>
              <a:rPr lang="en">
                <a:solidFill>
                  <a:srgbClr val="00FFFF"/>
                </a:solidFill>
              </a:rPr>
              <a:t>16</a:t>
            </a:r>
            <a:r>
              <a:rPr lang="en"/>
              <a:t> columns  and </a:t>
            </a:r>
            <a:r>
              <a:rPr lang="en">
                <a:solidFill>
                  <a:srgbClr val="00FFFF"/>
                </a:solidFill>
              </a:rPr>
              <a:t>7907 </a:t>
            </a:r>
            <a:r>
              <a:rPr lang="en"/>
              <a:t>rows with almost</a:t>
            </a:r>
            <a:r>
              <a:rPr lang="en">
                <a:solidFill>
                  <a:srgbClr val="00FFFF"/>
                </a:solidFill>
              </a:rPr>
              <a:t> 5518</a:t>
            </a:r>
            <a:r>
              <a:rPr lang="en"/>
              <a:t> null values </a:t>
            </a:r>
            <a:endParaRPr/>
          </a:p>
          <a:p>
            <a:pPr indent="-292100" lvl="0" marL="457200" rtl="0" algn="l">
              <a:lnSpc>
                <a:spcPct val="100000"/>
              </a:lnSpc>
              <a:spcBef>
                <a:spcPts val="0"/>
              </a:spcBef>
              <a:spcAft>
                <a:spcPts val="0"/>
              </a:spcAft>
              <a:buSzPts val="1000"/>
              <a:buChar char="●"/>
            </a:pPr>
            <a:r>
              <a:rPr lang="en"/>
              <a:t>ID - A unique code of the location of the Airbnb </a:t>
            </a:r>
            <a:endParaRPr/>
          </a:p>
          <a:p>
            <a:pPr indent="-292100" lvl="0" marL="457200" rtl="0" algn="l">
              <a:lnSpc>
                <a:spcPct val="100000"/>
              </a:lnSpc>
              <a:spcBef>
                <a:spcPts val="0"/>
              </a:spcBef>
              <a:spcAft>
                <a:spcPts val="0"/>
              </a:spcAft>
              <a:buSzPts val="1000"/>
              <a:buChar char="●"/>
            </a:pPr>
            <a:r>
              <a:rPr lang="en"/>
              <a:t>HOST_ID - An ID provided to each host of AirBnb</a:t>
            </a:r>
            <a:endParaRPr/>
          </a:p>
          <a:p>
            <a:pPr indent="-292100" lvl="0" marL="457200" rtl="0" algn="l">
              <a:lnSpc>
                <a:spcPct val="100000"/>
              </a:lnSpc>
              <a:spcBef>
                <a:spcPts val="0"/>
              </a:spcBef>
              <a:spcAft>
                <a:spcPts val="0"/>
              </a:spcAft>
              <a:buSzPts val="1000"/>
              <a:buChar char="●"/>
            </a:pPr>
            <a:r>
              <a:rPr lang="en"/>
              <a:t>LATITUDE - Latitude of the AirBnb Location</a:t>
            </a:r>
            <a:endParaRPr/>
          </a:p>
          <a:p>
            <a:pPr indent="-292100" lvl="0" marL="457200" rtl="0" algn="l">
              <a:lnSpc>
                <a:spcPct val="100000"/>
              </a:lnSpc>
              <a:spcBef>
                <a:spcPts val="0"/>
              </a:spcBef>
              <a:spcAft>
                <a:spcPts val="0"/>
              </a:spcAft>
              <a:buSzPts val="1000"/>
              <a:buChar char="●"/>
            </a:pPr>
            <a:r>
              <a:rPr lang="en"/>
              <a:t>LONGITUDE - Longitude of the AirBnb Location</a:t>
            </a:r>
            <a:endParaRPr/>
          </a:p>
          <a:p>
            <a:pPr indent="-292100" lvl="0" marL="457200" rtl="0" algn="l">
              <a:lnSpc>
                <a:spcPct val="100000"/>
              </a:lnSpc>
              <a:spcBef>
                <a:spcPts val="0"/>
              </a:spcBef>
              <a:spcAft>
                <a:spcPts val="0"/>
              </a:spcAft>
              <a:buSzPts val="1000"/>
              <a:buChar char="●"/>
            </a:pPr>
            <a:r>
              <a:rPr lang="en"/>
              <a:t>PRICE - Cost per night in the room</a:t>
            </a:r>
            <a:endParaRPr/>
          </a:p>
          <a:p>
            <a:pPr indent="-292100" lvl="0" marL="457200" rtl="0" algn="l">
              <a:lnSpc>
                <a:spcPct val="100000"/>
              </a:lnSpc>
              <a:spcBef>
                <a:spcPts val="0"/>
              </a:spcBef>
              <a:spcAft>
                <a:spcPts val="0"/>
              </a:spcAft>
              <a:buSzPts val="1000"/>
              <a:buChar char="●"/>
            </a:pPr>
            <a:r>
              <a:rPr lang="en"/>
              <a:t>MINIMUM_NIGHTS - </a:t>
            </a:r>
            <a:r>
              <a:rPr lang="en"/>
              <a:t>Minimum</a:t>
            </a:r>
            <a:r>
              <a:rPr lang="en"/>
              <a:t> duration of stay</a:t>
            </a:r>
            <a:endParaRPr/>
          </a:p>
          <a:p>
            <a:pPr indent="-292100" lvl="0" marL="457200" rtl="0" algn="l">
              <a:lnSpc>
                <a:spcPct val="100000"/>
              </a:lnSpc>
              <a:spcBef>
                <a:spcPts val="0"/>
              </a:spcBef>
              <a:spcAft>
                <a:spcPts val="0"/>
              </a:spcAft>
              <a:buSzPts val="1000"/>
              <a:buChar char="●"/>
            </a:pPr>
            <a:r>
              <a:rPr lang="en"/>
              <a:t>NUMBER_OF_REVIEWS - Reviews available for a particular location</a:t>
            </a:r>
            <a:endParaRPr/>
          </a:p>
          <a:p>
            <a:pPr indent="-292100" lvl="0" marL="457200" rtl="0" algn="l">
              <a:lnSpc>
                <a:spcPct val="100000"/>
              </a:lnSpc>
              <a:spcBef>
                <a:spcPts val="0"/>
              </a:spcBef>
              <a:spcAft>
                <a:spcPts val="0"/>
              </a:spcAft>
              <a:buSzPts val="1000"/>
              <a:buChar char="●"/>
            </a:pPr>
            <a:r>
              <a:rPr lang="en"/>
              <a:t>LAST_REVIEW - Date of the last review of the AirBnb</a:t>
            </a:r>
            <a:endParaRPr/>
          </a:p>
          <a:p>
            <a:pPr indent="-292100" lvl="0" marL="457200" rtl="0" algn="l">
              <a:lnSpc>
                <a:spcPct val="100000"/>
              </a:lnSpc>
              <a:spcBef>
                <a:spcPts val="0"/>
              </a:spcBef>
              <a:spcAft>
                <a:spcPts val="0"/>
              </a:spcAft>
              <a:buSzPts val="1000"/>
              <a:buChar char="●"/>
            </a:pPr>
            <a:r>
              <a:rPr lang="en"/>
              <a:t>REVIEWS_PER_MONTH - Number of user reviews per month</a:t>
            </a:r>
            <a:endParaRPr/>
          </a:p>
          <a:p>
            <a:pPr indent="-292100" lvl="0" marL="457200" rtl="0" algn="l">
              <a:lnSpc>
                <a:spcPct val="100000"/>
              </a:lnSpc>
              <a:spcBef>
                <a:spcPts val="0"/>
              </a:spcBef>
              <a:spcAft>
                <a:spcPts val="0"/>
              </a:spcAft>
              <a:buSzPts val="1000"/>
              <a:buChar char="●"/>
            </a:pPr>
            <a:r>
              <a:rPr lang="en"/>
              <a:t>CLACULATED_HOST_LISTING_COUNT - Number of total customers who have stayed in a particular AirBnb</a:t>
            </a:r>
            <a:endParaRPr/>
          </a:p>
          <a:p>
            <a:pPr indent="-292100" lvl="0" marL="457200" rtl="0" algn="l">
              <a:lnSpc>
                <a:spcPct val="100000"/>
              </a:lnSpc>
              <a:spcBef>
                <a:spcPts val="0"/>
              </a:spcBef>
              <a:spcAft>
                <a:spcPts val="0"/>
              </a:spcAft>
              <a:buSzPts val="1000"/>
              <a:buChar char="●"/>
            </a:pPr>
            <a:r>
              <a:rPr lang="en"/>
              <a:t>AVAILABLITY_365 - Number of days available in the year</a:t>
            </a:r>
            <a:endParaRPr/>
          </a:p>
          <a:p>
            <a:pPr indent="-292100" lvl="0" marL="457200" rtl="0" algn="l">
              <a:lnSpc>
                <a:spcPct val="100000"/>
              </a:lnSpc>
              <a:spcBef>
                <a:spcPts val="0"/>
              </a:spcBef>
              <a:spcAft>
                <a:spcPts val="0"/>
              </a:spcAft>
              <a:buSzPts val="1000"/>
              <a:buChar char="●"/>
            </a:pPr>
            <a:r>
              <a:rPr lang="en"/>
              <a:t>NAME- Name of the AirBnb</a:t>
            </a:r>
            <a:endParaRPr/>
          </a:p>
          <a:p>
            <a:pPr indent="-292100" lvl="0" marL="457200" rtl="0" algn="l">
              <a:lnSpc>
                <a:spcPct val="100000"/>
              </a:lnSpc>
              <a:spcBef>
                <a:spcPts val="0"/>
              </a:spcBef>
              <a:spcAft>
                <a:spcPts val="0"/>
              </a:spcAft>
              <a:buSzPts val="1000"/>
              <a:buChar char="●"/>
            </a:pPr>
            <a:r>
              <a:rPr lang="en"/>
              <a:t>HOST_NAME- The owner of the AirBnb</a:t>
            </a:r>
            <a:endParaRPr/>
          </a:p>
          <a:p>
            <a:pPr indent="-292100" lvl="0" marL="457200" rtl="0" algn="l">
              <a:lnSpc>
                <a:spcPct val="100000"/>
              </a:lnSpc>
              <a:spcBef>
                <a:spcPts val="0"/>
              </a:spcBef>
              <a:spcAft>
                <a:spcPts val="0"/>
              </a:spcAft>
              <a:buSzPts val="1000"/>
              <a:buChar char="●"/>
            </a:pPr>
            <a:r>
              <a:rPr lang="en"/>
              <a:t>NEIGHBOURHOOD_GROUP - The region the AirBnb is located </a:t>
            </a:r>
            <a:endParaRPr/>
          </a:p>
          <a:p>
            <a:pPr indent="-292100" lvl="0" marL="457200" rtl="0" algn="l">
              <a:lnSpc>
                <a:spcPct val="100000"/>
              </a:lnSpc>
              <a:spcBef>
                <a:spcPts val="0"/>
              </a:spcBef>
              <a:spcAft>
                <a:spcPts val="0"/>
              </a:spcAft>
              <a:buSzPts val="1000"/>
              <a:buChar char="●"/>
            </a:pPr>
            <a:r>
              <a:rPr lang="en"/>
              <a:t>NEIGHBOURHOOD - Name of the locality of the AirBnb</a:t>
            </a:r>
            <a:endParaRPr/>
          </a:p>
          <a:p>
            <a:pPr indent="-292100" lvl="0" marL="457200" rtl="0" algn="l">
              <a:lnSpc>
                <a:spcPct val="100000"/>
              </a:lnSpc>
              <a:spcBef>
                <a:spcPts val="0"/>
              </a:spcBef>
              <a:spcAft>
                <a:spcPts val="0"/>
              </a:spcAft>
              <a:buSzPts val="1000"/>
              <a:buChar char="●"/>
            </a:pPr>
            <a:r>
              <a:rPr lang="en"/>
              <a:t>ROOM_TYPE - Type of room ( private / shared / whole apartment or house)</a:t>
            </a:r>
            <a:endParaRPr/>
          </a:p>
          <a:p>
            <a:pPr indent="0" lvl="0" marL="0" rtl="0" algn="l">
              <a:lnSpc>
                <a:spcPct val="100000"/>
              </a:lnSpc>
              <a:spcBef>
                <a:spcPts val="1600"/>
              </a:spcBef>
              <a:spcAft>
                <a:spcPts val="1600"/>
              </a:spcAft>
              <a:buNone/>
            </a:pPr>
            <a:r>
              <a:t/>
            </a:r>
            <a:endParaRPr/>
          </a:p>
        </p:txBody>
      </p:sp>
      <p:sp>
        <p:nvSpPr>
          <p:cNvPr id="473" name="Google Shape;473;p26"/>
          <p:cNvSpPr txBox="1"/>
          <p:nvPr>
            <p:ph type="ctrTitle"/>
          </p:nvPr>
        </p:nvSpPr>
        <p:spPr>
          <a:xfrm>
            <a:off x="590875" y="2299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FFFF"/>
                </a:solidFill>
              </a:rPr>
              <a:t>COLUMNS IN </a:t>
            </a:r>
            <a:r>
              <a:rPr lang="en">
                <a:solidFill>
                  <a:srgbClr val="00FFFF"/>
                </a:solidFill>
              </a:rPr>
              <a:t>DATASET :</a:t>
            </a:r>
            <a:endParaRPr>
              <a:solidFill>
                <a:srgbClr val="00FFFF"/>
              </a:solidFill>
            </a:endParaRPr>
          </a:p>
        </p:txBody>
      </p:sp>
      <p:sp>
        <p:nvSpPr>
          <p:cNvPr id="474" name="Google Shape;474;p26"/>
          <p:cNvSpPr txBox="1"/>
          <p:nvPr/>
        </p:nvSpPr>
        <p:spPr>
          <a:xfrm>
            <a:off x="513525" y="4287600"/>
            <a:ext cx="7335000" cy="855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Livvic Light"/>
              <a:buChar char="●"/>
            </a:pPr>
            <a:r>
              <a:rPr lang="en" sz="1200">
                <a:solidFill>
                  <a:srgbClr val="00FFFF"/>
                </a:solidFill>
                <a:latin typeface="Maven Pro"/>
                <a:ea typeface="Maven Pro"/>
                <a:cs typeface="Maven Pro"/>
                <a:sym typeface="Maven Pro"/>
              </a:rPr>
              <a:t>6</a:t>
            </a:r>
            <a:r>
              <a:rPr lang="en" sz="1200">
                <a:solidFill>
                  <a:schemeClr val="lt1"/>
                </a:solidFill>
                <a:latin typeface="Maven Pro"/>
                <a:ea typeface="Maven Pro"/>
                <a:cs typeface="Maven Pro"/>
                <a:sym typeface="Maven Pro"/>
              </a:rPr>
              <a:t> of the columns have </a:t>
            </a:r>
            <a:r>
              <a:rPr lang="en" sz="1200">
                <a:solidFill>
                  <a:srgbClr val="00FFFF"/>
                </a:solidFill>
                <a:latin typeface="Maven Pro"/>
                <a:ea typeface="Maven Pro"/>
                <a:cs typeface="Maven Pro"/>
                <a:sym typeface="Maven Pro"/>
              </a:rPr>
              <a:t>categorical values</a:t>
            </a:r>
            <a:endParaRPr sz="1200">
              <a:solidFill>
                <a:srgbClr val="00FFFF"/>
              </a:solidFill>
              <a:latin typeface="Maven Pro"/>
              <a:ea typeface="Maven Pro"/>
              <a:cs typeface="Maven Pro"/>
              <a:sym typeface="Maven Pro"/>
            </a:endParaRPr>
          </a:p>
          <a:p>
            <a:pPr indent="-292100" lvl="0" marL="457200" rtl="0" algn="l">
              <a:spcBef>
                <a:spcPts val="0"/>
              </a:spcBef>
              <a:spcAft>
                <a:spcPts val="0"/>
              </a:spcAft>
              <a:buClr>
                <a:schemeClr val="lt1"/>
              </a:buClr>
              <a:buSzPts val="1000"/>
              <a:buFont typeface="Livvic Light"/>
              <a:buChar char="●"/>
            </a:pPr>
            <a:r>
              <a:rPr lang="en" sz="1200">
                <a:solidFill>
                  <a:srgbClr val="00FFFF"/>
                </a:solidFill>
                <a:latin typeface="Maven Pro"/>
                <a:ea typeface="Maven Pro"/>
                <a:cs typeface="Maven Pro"/>
                <a:sym typeface="Maven Pro"/>
              </a:rPr>
              <a:t>10</a:t>
            </a:r>
            <a:r>
              <a:rPr lang="en" sz="1200">
                <a:solidFill>
                  <a:schemeClr val="lt1"/>
                </a:solidFill>
                <a:latin typeface="Maven Pro"/>
                <a:ea typeface="Maven Pro"/>
                <a:cs typeface="Maven Pro"/>
                <a:sym typeface="Maven Pro"/>
              </a:rPr>
              <a:t> of the columns have </a:t>
            </a:r>
            <a:r>
              <a:rPr lang="en" sz="1200">
                <a:solidFill>
                  <a:srgbClr val="00FFFF"/>
                </a:solidFill>
                <a:latin typeface="Maven Pro"/>
                <a:ea typeface="Maven Pro"/>
                <a:cs typeface="Maven Pro"/>
                <a:sym typeface="Maven Pro"/>
              </a:rPr>
              <a:t>numerical values.</a:t>
            </a:r>
            <a:endParaRPr sz="1200">
              <a:solidFill>
                <a:srgbClr val="00FFFF"/>
              </a:solidFill>
              <a:latin typeface="Maven Pro"/>
              <a:ea typeface="Maven Pro"/>
              <a:cs typeface="Maven Pro"/>
              <a:sym typeface="Maven Pro"/>
            </a:endParaRPr>
          </a:p>
          <a:p>
            <a:pPr indent="0" lvl="0" marL="0" rtl="0" algn="l">
              <a:spcBef>
                <a:spcPts val="1600"/>
              </a:spcBef>
              <a:spcAft>
                <a:spcPts val="0"/>
              </a:spcAft>
              <a:buNone/>
            </a:pPr>
            <a:r>
              <a:t/>
            </a:r>
            <a:endParaRPr sz="1200">
              <a:solidFill>
                <a:schemeClr val="lt1"/>
              </a:solidFill>
              <a:latin typeface="Maven Pro"/>
              <a:ea typeface="Maven Pro"/>
              <a:cs typeface="Maven Pro"/>
              <a:sym typeface="Maven Pro"/>
            </a:endParaRPr>
          </a:p>
          <a:p>
            <a:pPr indent="0" lvl="0" marL="0" rtl="0" algn="l">
              <a:spcBef>
                <a:spcPts val="1600"/>
              </a:spcBef>
              <a:spcAft>
                <a:spcPts val="0"/>
              </a:spcAft>
              <a:buNone/>
            </a:pPr>
            <a:r>
              <a:t/>
            </a:r>
            <a:endParaRPr>
              <a:latin typeface="Maven Pro"/>
              <a:ea typeface="Maven Pro"/>
              <a:cs typeface="Maven Pro"/>
              <a:sym typeface="Maven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cxnSp>
        <p:nvCxnSpPr>
          <p:cNvPr id="479" name="Google Shape;479;p27"/>
          <p:cNvCxnSpPr/>
          <p:nvPr/>
        </p:nvCxnSpPr>
        <p:spPr>
          <a:xfrm>
            <a:off x="3587838" y="2976550"/>
            <a:ext cx="0" cy="455100"/>
          </a:xfrm>
          <a:prstGeom prst="straightConnector1">
            <a:avLst/>
          </a:prstGeom>
          <a:noFill/>
          <a:ln cap="flat" cmpd="sng" w="19050">
            <a:solidFill>
              <a:schemeClr val="lt2"/>
            </a:solidFill>
            <a:prstDash val="solid"/>
            <a:round/>
            <a:headEnd len="med" w="med" type="none"/>
            <a:tailEnd len="med" w="med" type="none"/>
          </a:ln>
        </p:spPr>
      </p:cxnSp>
      <p:sp>
        <p:nvSpPr>
          <p:cNvPr id="480" name="Google Shape;480;p2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a:t>
            </a:r>
            <a:endParaRPr/>
          </a:p>
        </p:txBody>
      </p:sp>
      <p:cxnSp>
        <p:nvCxnSpPr>
          <p:cNvPr id="481" name="Google Shape;481;p27"/>
          <p:cNvCxnSpPr>
            <a:endCxn id="482" idx="2"/>
          </p:cNvCxnSpPr>
          <p:nvPr/>
        </p:nvCxnSpPr>
        <p:spPr>
          <a:xfrm>
            <a:off x="586246" y="2918100"/>
            <a:ext cx="4486500" cy="0"/>
          </a:xfrm>
          <a:prstGeom prst="straightConnector1">
            <a:avLst/>
          </a:prstGeom>
          <a:noFill/>
          <a:ln cap="flat" cmpd="sng" w="19050">
            <a:solidFill>
              <a:schemeClr val="lt2"/>
            </a:solidFill>
            <a:prstDash val="solid"/>
            <a:round/>
            <a:headEnd len="med" w="med" type="none"/>
            <a:tailEnd len="med" w="med" type="none"/>
          </a:ln>
        </p:spPr>
      </p:cxnSp>
      <p:grpSp>
        <p:nvGrpSpPr>
          <p:cNvPr id="483" name="Google Shape;483;p27"/>
          <p:cNvGrpSpPr/>
          <p:nvPr/>
        </p:nvGrpSpPr>
        <p:grpSpPr>
          <a:xfrm>
            <a:off x="1372725" y="2731350"/>
            <a:ext cx="373500" cy="373500"/>
            <a:chOff x="1372725" y="1912500"/>
            <a:chExt cx="373500" cy="373500"/>
          </a:xfrm>
        </p:grpSpPr>
        <p:sp>
          <p:nvSpPr>
            <p:cNvPr id="484" name="Google Shape;484;p27"/>
            <p:cNvSpPr/>
            <p:nvPr/>
          </p:nvSpPr>
          <p:spPr>
            <a:xfrm>
              <a:off x="1464063"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372725" y="1912500"/>
              <a:ext cx="373500" cy="373500"/>
            </a:xfrm>
            <a:prstGeom prst="donut">
              <a:avLst>
                <a:gd fmla="val 1019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27"/>
          <p:cNvGrpSpPr/>
          <p:nvPr/>
        </p:nvGrpSpPr>
        <p:grpSpPr>
          <a:xfrm>
            <a:off x="3401092" y="2731350"/>
            <a:ext cx="373500" cy="373500"/>
            <a:chOff x="3212675" y="1912500"/>
            <a:chExt cx="373500" cy="373500"/>
          </a:xfrm>
        </p:grpSpPr>
        <p:sp>
          <p:nvSpPr>
            <p:cNvPr id="487" name="Google Shape;487;p27"/>
            <p:cNvSpPr/>
            <p:nvPr/>
          </p:nvSpPr>
          <p:spPr>
            <a:xfrm>
              <a:off x="3304013"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p:nvPr/>
          </p:nvSpPr>
          <p:spPr>
            <a:xfrm>
              <a:off x="3212675" y="1912500"/>
              <a:ext cx="373500" cy="373500"/>
            </a:xfrm>
            <a:prstGeom prst="donut">
              <a:avLst>
                <a:gd fmla="val 1019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27"/>
          <p:cNvGrpSpPr/>
          <p:nvPr/>
        </p:nvGrpSpPr>
        <p:grpSpPr>
          <a:xfrm>
            <a:off x="4981408" y="2731350"/>
            <a:ext cx="373500" cy="373500"/>
            <a:chOff x="5557850" y="1912500"/>
            <a:chExt cx="373500" cy="373500"/>
          </a:xfrm>
        </p:grpSpPr>
        <p:sp>
          <p:nvSpPr>
            <p:cNvPr id="482" name="Google Shape;482;p27"/>
            <p:cNvSpPr/>
            <p:nvPr/>
          </p:nvSpPr>
          <p:spPr>
            <a:xfrm>
              <a:off x="5649188"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7"/>
            <p:cNvSpPr/>
            <p:nvPr/>
          </p:nvSpPr>
          <p:spPr>
            <a:xfrm>
              <a:off x="5557850" y="1912500"/>
              <a:ext cx="373500" cy="373500"/>
            </a:xfrm>
            <a:prstGeom prst="donut">
              <a:avLst>
                <a:gd fmla="val 10193"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 name="Google Shape;491;p27"/>
          <p:cNvSpPr txBox="1"/>
          <p:nvPr>
            <p:ph idx="4294967295" type="ctrTitle"/>
          </p:nvPr>
        </p:nvSpPr>
        <p:spPr>
          <a:xfrm>
            <a:off x="610450" y="1275709"/>
            <a:ext cx="1881300" cy="10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Handling missing data </a:t>
            </a:r>
            <a:r>
              <a:rPr lang="en" sz="1800"/>
              <a:t> by</a:t>
            </a:r>
            <a:endParaRPr sz="1800"/>
          </a:p>
          <a:p>
            <a:pPr indent="0" lvl="0" marL="0" rtl="0" algn="ctr">
              <a:spcBef>
                <a:spcPts val="0"/>
              </a:spcBef>
              <a:spcAft>
                <a:spcPts val="0"/>
              </a:spcAft>
              <a:buNone/>
            </a:pPr>
            <a:r>
              <a:rPr lang="en" sz="1800"/>
              <a:t>Dropping and imputing</a:t>
            </a:r>
            <a:endParaRPr sz="1800"/>
          </a:p>
        </p:txBody>
      </p:sp>
      <p:sp>
        <p:nvSpPr>
          <p:cNvPr id="492" name="Google Shape;492;p27"/>
          <p:cNvSpPr txBox="1"/>
          <p:nvPr>
            <p:ph idx="4294967295" type="ctrTitle"/>
          </p:nvPr>
        </p:nvSpPr>
        <p:spPr>
          <a:xfrm>
            <a:off x="2723400" y="3438425"/>
            <a:ext cx="2349300" cy="42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rPr lang="en"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Removing unwanted observations</a:t>
            </a:r>
            <a:endParaRPr sz="1800"/>
          </a:p>
        </p:txBody>
      </p:sp>
      <p:sp>
        <p:nvSpPr>
          <p:cNvPr id="493" name="Google Shape;493;p27"/>
          <p:cNvSpPr txBox="1"/>
          <p:nvPr>
            <p:ph idx="4294967295" type="subTitle"/>
          </p:nvPr>
        </p:nvSpPr>
        <p:spPr>
          <a:xfrm>
            <a:off x="1243950" y="4133100"/>
            <a:ext cx="6677700" cy="644700"/>
          </a:xfrm>
          <a:prstGeom prst="rect">
            <a:avLst/>
          </a:prstGeom>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en" sz="1200">
                <a:solidFill>
                  <a:srgbClr val="FFFFFF"/>
                </a:solidFill>
                <a:latin typeface="Arial"/>
                <a:ea typeface="Arial"/>
                <a:cs typeface="Arial"/>
                <a:sym typeface="Arial"/>
              </a:rPr>
              <a:t>Exploratory Data Analysis(EDA) is an approach for analyzing data sets to summarize their main characteristics, often with visual methods.</a:t>
            </a:r>
            <a:endParaRPr sz="1200">
              <a:solidFill>
                <a:srgbClr val="FFFFFF"/>
              </a:solidFill>
              <a:latin typeface="Arial"/>
              <a:ea typeface="Arial"/>
              <a:cs typeface="Arial"/>
              <a:sym typeface="Arial"/>
            </a:endParaRPr>
          </a:p>
        </p:txBody>
      </p:sp>
      <p:sp>
        <p:nvSpPr>
          <p:cNvPr id="494" name="Google Shape;494;p27"/>
          <p:cNvSpPr txBox="1"/>
          <p:nvPr>
            <p:ph idx="4294967295" type="ctrTitle"/>
          </p:nvPr>
        </p:nvSpPr>
        <p:spPr>
          <a:xfrm>
            <a:off x="3983625" y="1737875"/>
            <a:ext cx="2109900" cy="7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Fixing the typos and inconsistent capitalization.</a:t>
            </a:r>
            <a:endParaRPr sz="1800"/>
          </a:p>
        </p:txBody>
      </p:sp>
      <p:sp>
        <p:nvSpPr>
          <p:cNvPr id="495" name="Google Shape;495;p27"/>
          <p:cNvSpPr txBox="1"/>
          <p:nvPr>
            <p:ph idx="4294967295" type="ctrTitle"/>
          </p:nvPr>
        </p:nvSpPr>
        <p:spPr>
          <a:xfrm>
            <a:off x="907900" y="3282474"/>
            <a:ext cx="12864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2"/>
                </a:solidFill>
              </a:rPr>
              <a:t>STEP 1</a:t>
            </a:r>
            <a:endParaRPr sz="2400">
              <a:solidFill>
                <a:schemeClr val="accent2"/>
              </a:solidFill>
            </a:endParaRPr>
          </a:p>
        </p:txBody>
      </p:sp>
      <p:sp>
        <p:nvSpPr>
          <p:cNvPr id="496" name="Google Shape;496;p27"/>
          <p:cNvSpPr txBox="1"/>
          <p:nvPr>
            <p:ph idx="4294967295" type="ctrTitle"/>
          </p:nvPr>
        </p:nvSpPr>
        <p:spPr>
          <a:xfrm>
            <a:off x="2944650" y="2113408"/>
            <a:ext cx="12864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STEP 2</a:t>
            </a:r>
            <a:endParaRPr sz="2400">
              <a:solidFill>
                <a:schemeClr val="accent1"/>
              </a:solidFill>
            </a:endParaRPr>
          </a:p>
        </p:txBody>
      </p:sp>
      <p:sp>
        <p:nvSpPr>
          <p:cNvPr id="497" name="Google Shape;497;p27"/>
          <p:cNvSpPr txBox="1"/>
          <p:nvPr>
            <p:ph idx="4294967295" type="ctrTitle"/>
          </p:nvPr>
        </p:nvSpPr>
        <p:spPr>
          <a:xfrm>
            <a:off x="4981400" y="3282474"/>
            <a:ext cx="1286400" cy="42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3"/>
                </a:solidFill>
              </a:rPr>
              <a:t>STEP 3</a:t>
            </a:r>
            <a:endParaRPr sz="2400">
              <a:solidFill>
                <a:schemeClr val="accent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28"/>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CLEANIG</a:t>
            </a:r>
            <a:endParaRPr/>
          </a:p>
        </p:txBody>
      </p:sp>
      <p:sp>
        <p:nvSpPr>
          <p:cNvPr id="503" name="Google Shape;503;p28"/>
          <p:cNvSpPr txBox="1"/>
          <p:nvPr>
            <p:ph type="ctrTitle"/>
          </p:nvPr>
        </p:nvSpPr>
        <p:spPr>
          <a:xfrm>
            <a:off x="618825" y="989475"/>
            <a:ext cx="5167800" cy="519600"/>
          </a:xfrm>
          <a:prstGeom prst="rect">
            <a:avLst/>
          </a:prstGeom>
        </p:spPr>
        <p:txBody>
          <a:bodyPr anchorCtr="0" anchor="b" bIns="91425" lIns="91425" spcFirstLastPara="1" rIns="91425" wrap="square" tIns="91425">
            <a:noAutofit/>
          </a:bodyPr>
          <a:lstStyle/>
          <a:p>
            <a:pPr indent="-304800" lvl="0" marL="457200" rtl="0" algn="l">
              <a:spcBef>
                <a:spcPts val="0"/>
              </a:spcBef>
              <a:spcAft>
                <a:spcPts val="0"/>
              </a:spcAft>
              <a:buClr>
                <a:srgbClr val="FFFFFF"/>
              </a:buClr>
              <a:buSzPts val="1200"/>
              <a:buFont typeface="Tinos"/>
              <a:buAutoNum type="arabicPeriod"/>
            </a:pPr>
            <a:r>
              <a:rPr lang="en" sz="1200">
                <a:solidFill>
                  <a:srgbClr val="FFFFFF"/>
                </a:solidFill>
                <a:latin typeface="Tinos"/>
                <a:ea typeface="Tinos"/>
                <a:cs typeface="Tinos"/>
                <a:sym typeface="Tinos"/>
              </a:rPr>
              <a:t>We find the empty cells </a:t>
            </a:r>
            <a:endParaRPr sz="1200">
              <a:solidFill>
                <a:srgbClr val="FFFFFF"/>
              </a:solidFill>
              <a:latin typeface="Tinos"/>
              <a:ea typeface="Tinos"/>
              <a:cs typeface="Tinos"/>
              <a:sym typeface="Tinos"/>
            </a:endParaRPr>
          </a:p>
          <a:p>
            <a:pPr indent="-304800" lvl="0" marL="457200" rtl="0" algn="l">
              <a:spcBef>
                <a:spcPts val="0"/>
              </a:spcBef>
              <a:spcAft>
                <a:spcPts val="0"/>
              </a:spcAft>
              <a:buClr>
                <a:srgbClr val="FFFFFF"/>
              </a:buClr>
              <a:buSzPts val="1200"/>
              <a:buFont typeface="Tinos"/>
              <a:buAutoNum type="arabicPeriod"/>
            </a:pPr>
            <a:r>
              <a:rPr lang="en" sz="1200">
                <a:solidFill>
                  <a:srgbClr val="FFFFFF"/>
                </a:solidFill>
                <a:latin typeface="Tinos"/>
                <a:ea typeface="Tinos"/>
                <a:cs typeface="Tinos"/>
                <a:sym typeface="Tinos"/>
              </a:rPr>
              <a:t>Remove unwanted ones if any.</a:t>
            </a:r>
            <a:endParaRPr sz="1200">
              <a:solidFill>
                <a:srgbClr val="FFFFFF"/>
              </a:solidFill>
              <a:latin typeface="Tinos"/>
              <a:ea typeface="Tinos"/>
              <a:cs typeface="Tinos"/>
              <a:sym typeface="Tinos"/>
            </a:endParaRPr>
          </a:p>
          <a:p>
            <a:pPr indent="0" lvl="0" marL="0" rtl="0" algn="l">
              <a:spcBef>
                <a:spcPts val="0"/>
              </a:spcBef>
              <a:spcAft>
                <a:spcPts val="0"/>
              </a:spcAft>
              <a:buNone/>
            </a:pPr>
            <a:r>
              <a:t/>
            </a:r>
            <a:endParaRPr sz="1200">
              <a:solidFill>
                <a:srgbClr val="FFFFFF"/>
              </a:solidFill>
            </a:endParaRPr>
          </a:p>
        </p:txBody>
      </p:sp>
      <p:grpSp>
        <p:nvGrpSpPr>
          <p:cNvPr id="504" name="Google Shape;504;p28"/>
          <p:cNvGrpSpPr/>
          <p:nvPr/>
        </p:nvGrpSpPr>
        <p:grpSpPr>
          <a:xfrm>
            <a:off x="4597061" y="989482"/>
            <a:ext cx="2851442" cy="3213988"/>
            <a:chOff x="2501950" y="1507050"/>
            <a:chExt cx="2392350" cy="2696525"/>
          </a:xfrm>
        </p:grpSpPr>
        <p:sp>
          <p:nvSpPr>
            <p:cNvPr id="505" name="Google Shape;505;p28"/>
            <p:cNvSpPr/>
            <p:nvPr/>
          </p:nvSpPr>
          <p:spPr>
            <a:xfrm>
              <a:off x="4032450" y="3778325"/>
              <a:ext cx="0" cy="25"/>
            </a:xfrm>
            <a:custGeom>
              <a:rect b="b" l="l" r="r" t="t"/>
              <a:pathLst>
                <a:path extrusionOk="0" h="1" w="0">
                  <a:moveTo>
                    <a:pt x="0" y="0"/>
                  </a:move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8"/>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8"/>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8"/>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8"/>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8"/>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28"/>
          <p:cNvGrpSpPr/>
          <p:nvPr/>
        </p:nvGrpSpPr>
        <p:grpSpPr>
          <a:xfrm>
            <a:off x="7686104" y="-476250"/>
            <a:ext cx="2291257" cy="2922300"/>
            <a:chOff x="4882900" y="-64350"/>
            <a:chExt cx="2493750" cy="2922300"/>
          </a:xfrm>
        </p:grpSpPr>
        <p:sp>
          <p:nvSpPr>
            <p:cNvPr id="525" name="Google Shape;525;p28"/>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0" name="Google Shape;530;p28"/>
          <p:cNvPicPr preferRelativeResize="0"/>
          <p:nvPr/>
        </p:nvPicPr>
        <p:blipFill rotWithShape="1">
          <a:blip r:embed="rId3">
            <a:alphaModFix/>
          </a:blip>
          <a:srcRect b="9777" l="4031" r="26702" t="28649"/>
          <a:stretch/>
        </p:blipFill>
        <p:spPr>
          <a:xfrm>
            <a:off x="522527" y="1486925"/>
            <a:ext cx="6132000" cy="3066001"/>
          </a:xfrm>
          <a:prstGeom prst="rect">
            <a:avLst/>
          </a:prstGeom>
          <a:noFill/>
          <a:ln>
            <a:noFill/>
          </a:ln>
        </p:spPr>
      </p:pic>
      <p:sp>
        <p:nvSpPr>
          <p:cNvPr id="531" name="Google Shape;531;p28"/>
          <p:cNvSpPr txBox="1"/>
          <p:nvPr/>
        </p:nvSpPr>
        <p:spPr>
          <a:xfrm>
            <a:off x="474000" y="303275"/>
            <a:ext cx="73431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FFFFFF"/>
                </a:solidFill>
                <a:latin typeface="Maven Pro"/>
                <a:ea typeface="Maven Pro"/>
                <a:cs typeface="Maven Pro"/>
                <a:sym typeface="Maven Pro"/>
              </a:rPr>
              <a:t>DATA CLEANING:</a:t>
            </a:r>
            <a:endParaRPr b="1" u="sng">
              <a:solidFill>
                <a:srgbClr val="FFFFFF"/>
              </a:solidFill>
              <a:latin typeface="Maven Pro"/>
              <a:ea typeface="Maven Pro"/>
              <a:cs typeface="Maven Pro"/>
              <a:sym typeface="Maven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29"/>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Tinos"/>
              <a:ea typeface="Tinos"/>
              <a:cs typeface="Tinos"/>
              <a:sym typeface="Tinos"/>
            </a:endParaRPr>
          </a:p>
          <a:p>
            <a:pPr indent="0" lvl="0" marL="0" rtl="0" algn="l">
              <a:spcBef>
                <a:spcPts val="0"/>
              </a:spcBef>
              <a:spcAft>
                <a:spcPts val="0"/>
              </a:spcAft>
              <a:buNone/>
            </a:pPr>
            <a:r>
              <a:rPr lang="en" sz="1300">
                <a:solidFill>
                  <a:srgbClr val="FFFFFF"/>
                </a:solidFill>
                <a:latin typeface="Tinos"/>
                <a:ea typeface="Tinos"/>
                <a:cs typeface="Tinos"/>
                <a:sym typeface="Tinos"/>
              </a:rPr>
              <a:t>3.</a:t>
            </a:r>
            <a:r>
              <a:rPr lang="en" sz="1300">
                <a:solidFill>
                  <a:srgbClr val="FFFFFF"/>
                </a:solidFill>
                <a:latin typeface="Tinos"/>
                <a:ea typeface="Tinos"/>
                <a:cs typeface="Tinos"/>
                <a:sym typeface="Tinos"/>
              </a:rPr>
              <a:t>We now fill  empty categorical column i.e “name” filled with null </a:t>
            </a:r>
            <a:endParaRPr sz="1300">
              <a:solidFill>
                <a:srgbClr val="FFFFFF"/>
              </a:solidFill>
              <a:latin typeface="Tinos"/>
              <a:ea typeface="Tinos"/>
              <a:cs typeface="Tinos"/>
              <a:sym typeface="Tinos"/>
            </a:endParaRPr>
          </a:p>
          <a:p>
            <a:pPr indent="0" lvl="0" marL="0" rtl="0" algn="l">
              <a:spcBef>
                <a:spcPts val="0"/>
              </a:spcBef>
              <a:spcAft>
                <a:spcPts val="0"/>
              </a:spcAft>
              <a:buNone/>
            </a:pPr>
            <a:r>
              <a:rPr lang="en" sz="1300">
                <a:solidFill>
                  <a:srgbClr val="FFFFFF"/>
                </a:solidFill>
                <a:latin typeface="Tinos"/>
                <a:ea typeface="Tinos"/>
                <a:cs typeface="Tinos"/>
                <a:sym typeface="Tinos"/>
              </a:rPr>
              <a:t>   We see no row with empty values</a:t>
            </a:r>
            <a:endParaRPr sz="1300">
              <a:solidFill>
                <a:srgbClr val="FFFFFF"/>
              </a:solidFill>
              <a:latin typeface="Tinos"/>
              <a:ea typeface="Tinos"/>
              <a:cs typeface="Tinos"/>
              <a:sym typeface="Tinos"/>
            </a:endParaRPr>
          </a:p>
        </p:txBody>
      </p:sp>
      <p:pic>
        <p:nvPicPr>
          <p:cNvPr id="537" name="Google Shape;537;p29"/>
          <p:cNvPicPr preferRelativeResize="0"/>
          <p:nvPr/>
        </p:nvPicPr>
        <p:blipFill rotWithShape="1">
          <a:blip r:embed="rId3">
            <a:alphaModFix/>
          </a:blip>
          <a:srcRect b="29547" l="3945" r="58862" t="27065"/>
          <a:stretch/>
        </p:blipFill>
        <p:spPr>
          <a:xfrm>
            <a:off x="2349150" y="1175175"/>
            <a:ext cx="4878974" cy="3201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3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Tinos"/>
                <a:ea typeface="Tinos"/>
                <a:cs typeface="Tinos"/>
                <a:sym typeface="Tinos"/>
              </a:rPr>
              <a:t>4.    To make our dataset consistent we decided to capitalize all categorical data</a:t>
            </a:r>
            <a:endParaRPr sz="1300">
              <a:solidFill>
                <a:srgbClr val="FFFFFF"/>
              </a:solidFill>
            </a:endParaRPr>
          </a:p>
        </p:txBody>
      </p:sp>
      <p:sp>
        <p:nvSpPr>
          <p:cNvPr id="543" name="Google Shape;543;p30"/>
          <p:cNvSpPr/>
          <p:nvPr/>
        </p:nvSpPr>
        <p:spPr>
          <a:xfrm>
            <a:off x="3936789" y="1308651"/>
            <a:ext cx="72" cy="3058625"/>
          </a:xfrm>
          <a:custGeom>
            <a:rect b="b" l="l" r="r" t="t"/>
            <a:pathLst>
              <a:path extrusionOk="0" fill="none" h="42769" w="1">
                <a:moveTo>
                  <a:pt x="0" y="1"/>
                </a:moveTo>
                <a:lnTo>
                  <a:pt x="0" y="42768"/>
                </a:lnTo>
              </a:path>
            </a:pathLst>
          </a:custGeom>
          <a:noFill/>
          <a:ln cap="flat" cmpd="sng" w="3150">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0"/>
          <p:cNvSpPr/>
          <p:nvPr/>
        </p:nvSpPr>
        <p:spPr>
          <a:xfrm>
            <a:off x="4922624" y="1308651"/>
            <a:ext cx="72" cy="3058625"/>
          </a:xfrm>
          <a:custGeom>
            <a:rect b="b" l="l" r="r" t="t"/>
            <a:pathLst>
              <a:path extrusionOk="0" fill="none" h="42769" w="1">
                <a:moveTo>
                  <a:pt x="0" y="1"/>
                </a:moveTo>
                <a:lnTo>
                  <a:pt x="0" y="42768"/>
                </a:lnTo>
              </a:path>
            </a:pathLst>
          </a:custGeom>
          <a:noFill/>
          <a:ln cap="flat" cmpd="sng" w="3150">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0"/>
          <p:cNvSpPr/>
          <p:nvPr/>
        </p:nvSpPr>
        <p:spPr>
          <a:xfrm>
            <a:off x="5908459" y="1308651"/>
            <a:ext cx="72" cy="3058625"/>
          </a:xfrm>
          <a:custGeom>
            <a:rect b="b" l="l" r="r" t="t"/>
            <a:pathLst>
              <a:path extrusionOk="0" fill="none" h="42769" w="1">
                <a:moveTo>
                  <a:pt x="1" y="1"/>
                </a:moveTo>
                <a:lnTo>
                  <a:pt x="1" y="42768"/>
                </a:lnTo>
              </a:path>
            </a:pathLst>
          </a:custGeom>
          <a:noFill/>
          <a:ln cap="flat" cmpd="sng" w="3150">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0"/>
          <p:cNvSpPr/>
          <p:nvPr/>
        </p:nvSpPr>
        <p:spPr>
          <a:xfrm>
            <a:off x="6894365" y="1308651"/>
            <a:ext cx="72" cy="3058625"/>
          </a:xfrm>
          <a:custGeom>
            <a:rect b="b" l="l" r="r" t="t"/>
            <a:pathLst>
              <a:path extrusionOk="0" fill="none" h="42769" w="1">
                <a:moveTo>
                  <a:pt x="0" y="1"/>
                </a:moveTo>
                <a:lnTo>
                  <a:pt x="0" y="42768"/>
                </a:lnTo>
              </a:path>
            </a:pathLst>
          </a:custGeom>
          <a:noFill/>
          <a:ln cap="flat" cmpd="sng" w="3150">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 name="Google Shape;547;p30"/>
          <p:cNvGrpSpPr/>
          <p:nvPr/>
        </p:nvGrpSpPr>
        <p:grpSpPr>
          <a:xfrm>
            <a:off x="3828658" y="3854100"/>
            <a:ext cx="3601799" cy="274905"/>
            <a:chOff x="3828658" y="3897730"/>
            <a:chExt cx="3601799" cy="274905"/>
          </a:xfrm>
        </p:grpSpPr>
        <p:sp>
          <p:nvSpPr>
            <p:cNvPr id="548" name="Google Shape;548;p30"/>
            <p:cNvSpPr/>
            <p:nvPr/>
          </p:nvSpPr>
          <p:spPr>
            <a:xfrm>
              <a:off x="3829516" y="3897730"/>
              <a:ext cx="2234837" cy="106414"/>
            </a:xfrm>
            <a:custGeom>
              <a:rect b="b" l="l" r="r" t="t"/>
              <a:pathLst>
                <a:path extrusionOk="0" h="1488" w="31251">
                  <a:moveTo>
                    <a:pt x="744" y="0"/>
                  </a:moveTo>
                  <a:cubicBezTo>
                    <a:pt x="328" y="0"/>
                    <a:pt x="1" y="340"/>
                    <a:pt x="1" y="744"/>
                  </a:cubicBezTo>
                  <a:cubicBezTo>
                    <a:pt x="1" y="1159"/>
                    <a:pt x="328" y="1487"/>
                    <a:pt x="744" y="1487"/>
                  </a:cubicBezTo>
                  <a:lnTo>
                    <a:pt x="30507" y="1487"/>
                  </a:lnTo>
                  <a:cubicBezTo>
                    <a:pt x="30911" y="1487"/>
                    <a:pt x="31251" y="1159"/>
                    <a:pt x="31251" y="744"/>
                  </a:cubicBezTo>
                  <a:cubicBezTo>
                    <a:pt x="31251" y="340"/>
                    <a:pt x="30911" y="0"/>
                    <a:pt x="305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0"/>
            <p:cNvSpPr/>
            <p:nvPr/>
          </p:nvSpPr>
          <p:spPr>
            <a:xfrm>
              <a:off x="3828658" y="4067150"/>
              <a:ext cx="3601799" cy="105485"/>
            </a:xfrm>
            <a:custGeom>
              <a:rect b="b" l="l" r="r" t="t"/>
              <a:pathLst>
                <a:path extrusionOk="0" h="1475" w="50366">
                  <a:moveTo>
                    <a:pt x="743" y="0"/>
                  </a:moveTo>
                  <a:cubicBezTo>
                    <a:pt x="340" y="0"/>
                    <a:pt x="0" y="328"/>
                    <a:pt x="0" y="731"/>
                  </a:cubicBezTo>
                  <a:cubicBezTo>
                    <a:pt x="13" y="1147"/>
                    <a:pt x="340" y="1474"/>
                    <a:pt x="743" y="1474"/>
                  </a:cubicBezTo>
                  <a:lnTo>
                    <a:pt x="49635" y="1474"/>
                  </a:lnTo>
                  <a:cubicBezTo>
                    <a:pt x="50038" y="1474"/>
                    <a:pt x="50366" y="1147"/>
                    <a:pt x="50366" y="731"/>
                  </a:cubicBezTo>
                  <a:cubicBezTo>
                    <a:pt x="50366" y="328"/>
                    <a:pt x="50038" y="0"/>
                    <a:pt x="496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30"/>
          <p:cNvGrpSpPr/>
          <p:nvPr/>
        </p:nvGrpSpPr>
        <p:grpSpPr>
          <a:xfrm>
            <a:off x="3811494" y="2983302"/>
            <a:ext cx="4240571" cy="274977"/>
            <a:chOff x="3811494" y="3103763"/>
            <a:chExt cx="4240571" cy="274977"/>
          </a:xfrm>
        </p:grpSpPr>
        <p:sp>
          <p:nvSpPr>
            <p:cNvPr id="551" name="Google Shape;551;p30"/>
            <p:cNvSpPr/>
            <p:nvPr/>
          </p:nvSpPr>
          <p:spPr>
            <a:xfrm>
              <a:off x="3811498" y="3103763"/>
              <a:ext cx="4240568" cy="106403"/>
            </a:xfrm>
            <a:custGeom>
              <a:rect b="b" l="l" r="r" t="t"/>
              <a:pathLst>
                <a:path extrusionOk="0" h="1488" w="69772">
                  <a:moveTo>
                    <a:pt x="744" y="1"/>
                  </a:moveTo>
                  <a:cubicBezTo>
                    <a:pt x="328" y="1"/>
                    <a:pt x="1" y="341"/>
                    <a:pt x="1" y="744"/>
                  </a:cubicBezTo>
                  <a:cubicBezTo>
                    <a:pt x="1" y="1147"/>
                    <a:pt x="328" y="1488"/>
                    <a:pt x="744" y="1488"/>
                  </a:cubicBezTo>
                  <a:lnTo>
                    <a:pt x="69028" y="1488"/>
                  </a:lnTo>
                  <a:cubicBezTo>
                    <a:pt x="69431" y="1488"/>
                    <a:pt x="69772" y="1147"/>
                    <a:pt x="69772" y="744"/>
                  </a:cubicBezTo>
                  <a:cubicBezTo>
                    <a:pt x="69772" y="341"/>
                    <a:pt x="69431" y="1"/>
                    <a:pt x="690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0"/>
            <p:cNvSpPr/>
            <p:nvPr/>
          </p:nvSpPr>
          <p:spPr>
            <a:xfrm>
              <a:off x="3811494" y="3272326"/>
              <a:ext cx="1369750" cy="106414"/>
            </a:xfrm>
            <a:custGeom>
              <a:rect b="b" l="l" r="r" t="t"/>
              <a:pathLst>
                <a:path extrusionOk="0" h="1488" w="19154">
                  <a:moveTo>
                    <a:pt x="744" y="0"/>
                  </a:moveTo>
                  <a:cubicBezTo>
                    <a:pt x="328" y="0"/>
                    <a:pt x="1" y="340"/>
                    <a:pt x="1" y="744"/>
                  </a:cubicBezTo>
                  <a:cubicBezTo>
                    <a:pt x="1" y="1159"/>
                    <a:pt x="328" y="1487"/>
                    <a:pt x="744" y="1487"/>
                  </a:cubicBezTo>
                  <a:lnTo>
                    <a:pt x="18410" y="1487"/>
                  </a:lnTo>
                  <a:cubicBezTo>
                    <a:pt x="18826" y="1487"/>
                    <a:pt x="19154" y="1147"/>
                    <a:pt x="19154" y="744"/>
                  </a:cubicBezTo>
                  <a:cubicBezTo>
                    <a:pt x="19154" y="340"/>
                    <a:pt x="18826" y="0"/>
                    <a:pt x="18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30"/>
          <p:cNvGrpSpPr/>
          <p:nvPr/>
        </p:nvGrpSpPr>
        <p:grpSpPr>
          <a:xfrm>
            <a:off x="3793472" y="2169574"/>
            <a:ext cx="2235767" cy="274905"/>
            <a:chOff x="3793472" y="2309869"/>
            <a:chExt cx="2235767" cy="274905"/>
          </a:xfrm>
        </p:grpSpPr>
        <p:sp>
          <p:nvSpPr>
            <p:cNvPr id="554" name="Google Shape;554;p30"/>
            <p:cNvSpPr/>
            <p:nvPr/>
          </p:nvSpPr>
          <p:spPr>
            <a:xfrm>
              <a:off x="3793472" y="2309869"/>
              <a:ext cx="2235767" cy="106414"/>
            </a:xfrm>
            <a:custGeom>
              <a:rect b="b" l="l" r="r" t="t"/>
              <a:pathLst>
                <a:path extrusionOk="0" h="1488" w="31264">
                  <a:moveTo>
                    <a:pt x="744" y="0"/>
                  </a:moveTo>
                  <a:cubicBezTo>
                    <a:pt x="341" y="0"/>
                    <a:pt x="1" y="328"/>
                    <a:pt x="1" y="744"/>
                  </a:cubicBezTo>
                  <a:cubicBezTo>
                    <a:pt x="1" y="1147"/>
                    <a:pt x="341" y="1487"/>
                    <a:pt x="744" y="1487"/>
                  </a:cubicBezTo>
                  <a:lnTo>
                    <a:pt x="30520" y="1487"/>
                  </a:lnTo>
                  <a:cubicBezTo>
                    <a:pt x="30923" y="1487"/>
                    <a:pt x="31263" y="1147"/>
                    <a:pt x="31251" y="744"/>
                  </a:cubicBezTo>
                  <a:cubicBezTo>
                    <a:pt x="31251" y="328"/>
                    <a:pt x="30923" y="0"/>
                    <a:pt x="30520"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0"/>
            <p:cNvSpPr/>
            <p:nvPr/>
          </p:nvSpPr>
          <p:spPr>
            <a:xfrm>
              <a:off x="3793472" y="2478360"/>
              <a:ext cx="1508556" cy="106414"/>
            </a:xfrm>
            <a:custGeom>
              <a:rect b="b" l="l" r="r" t="t"/>
              <a:pathLst>
                <a:path extrusionOk="0" h="1488" w="21095">
                  <a:moveTo>
                    <a:pt x="744" y="1"/>
                  </a:moveTo>
                  <a:cubicBezTo>
                    <a:pt x="341" y="1"/>
                    <a:pt x="1" y="341"/>
                    <a:pt x="1" y="744"/>
                  </a:cubicBezTo>
                  <a:cubicBezTo>
                    <a:pt x="1" y="1147"/>
                    <a:pt x="341" y="1488"/>
                    <a:pt x="744" y="1488"/>
                  </a:cubicBezTo>
                  <a:lnTo>
                    <a:pt x="20351" y="1488"/>
                  </a:lnTo>
                  <a:cubicBezTo>
                    <a:pt x="20754" y="1488"/>
                    <a:pt x="21094" y="1147"/>
                    <a:pt x="21094" y="744"/>
                  </a:cubicBezTo>
                  <a:cubicBezTo>
                    <a:pt x="21094" y="341"/>
                    <a:pt x="20754" y="1"/>
                    <a:pt x="20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30"/>
          <p:cNvGrpSpPr/>
          <p:nvPr/>
        </p:nvGrpSpPr>
        <p:grpSpPr>
          <a:xfrm>
            <a:off x="3771875" y="1384049"/>
            <a:ext cx="2876447" cy="274047"/>
            <a:chOff x="3771875" y="1457332"/>
            <a:chExt cx="2876447" cy="274047"/>
          </a:xfrm>
        </p:grpSpPr>
        <p:sp>
          <p:nvSpPr>
            <p:cNvPr id="557" name="Google Shape;557;p30"/>
            <p:cNvSpPr/>
            <p:nvPr/>
          </p:nvSpPr>
          <p:spPr>
            <a:xfrm>
              <a:off x="3771875" y="1457332"/>
              <a:ext cx="962415" cy="105556"/>
            </a:xfrm>
            <a:custGeom>
              <a:rect b="b" l="l" r="r" t="t"/>
              <a:pathLst>
                <a:path extrusionOk="0" h="1476" w="13458">
                  <a:moveTo>
                    <a:pt x="744" y="1"/>
                  </a:moveTo>
                  <a:cubicBezTo>
                    <a:pt x="328" y="1"/>
                    <a:pt x="0" y="329"/>
                    <a:pt x="0" y="744"/>
                  </a:cubicBezTo>
                  <a:cubicBezTo>
                    <a:pt x="0" y="1148"/>
                    <a:pt x="328" y="1475"/>
                    <a:pt x="744" y="1475"/>
                  </a:cubicBezTo>
                  <a:lnTo>
                    <a:pt x="12714" y="1475"/>
                  </a:lnTo>
                  <a:cubicBezTo>
                    <a:pt x="13118" y="1475"/>
                    <a:pt x="13458" y="1148"/>
                    <a:pt x="13458" y="744"/>
                  </a:cubicBezTo>
                  <a:cubicBezTo>
                    <a:pt x="13458" y="329"/>
                    <a:pt x="13118" y="1"/>
                    <a:pt x="12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0"/>
            <p:cNvSpPr/>
            <p:nvPr/>
          </p:nvSpPr>
          <p:spPr>
            <a:xfrm>
              <a:off x="3771875" y="1625894"/>
              <a:ext cx="2876447" cy="105485"/>
            </a:xfrm>
            <a:custGeom>
              <a:rect b="b" l="l" r="r" t="t"/>
              <a:pathLst>
                <a:path extrusionOk="0" h="1475" w="40223">
                  <a:moveTo>
                    <a:pt x="744" y="0"/>
                  </a:moveTo>
                  <a:cubicBezTo>
                    <a:pt x="340" y="0"/>
                    <a:pt x="13" y="328"/>
                    <a:pt x="0" y="744"/>
                  </a:cubicBezTo>
                  <a:cubicBezTo>
                    <a:pt x="0" y="1147"/>
                    <a:pt x="340" y="1475"/>
                    <a:pt x="744" y="1475"/>
                  </a:cubicBezTo>
                  <a:lnTo>
                    <a:pt x="39479" y="1475"/>
                  </a:lnTo>
                  <a:cubicBezTo>
                    <a:pt x="39895" y="1475"/>
                    <a:pt x="40222" y="1147"/>
                    <a:pt x="40222" y="744"/>
                  </a:cubicBezTo>
                  <a:cubicBezTo>
                    <a:pt x="40222" y="328"/>
                    <a:pt x="39895" y="0"/>
                    <a:pt x="394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30"/>
          <p:cNvSpPr txBox="1"/>
          <p:nvPr>
            <p:ph idx="4294967295" type="ctrTitle"/>
          </p:nvPr>
        </p:nvSpPr>
        <p:spPr>
          <a:xfrm>
            <a:off x="1644300" y="1268419"/>
            <a:ext cx="1881300" cy="39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accent1"/>
                </a:solidFill>
              </a:rPr>
              <a:t>NEPTUNE</a:t>
            </a:r>
            <a:endParaRPr sz="1800">
              <a:solidFill>
                <a:schemeClr val="accent1"/>
              </a:solidFill>
            </a:endParaRPr>
          </a:p>
        </p:txBody>
      </p:sp>
      <p:sp>
        <p:nvSpPr>
          <p:cNvPr id="560" name="Google Shape;560;p30"/>
          <p:cNvSpPr txBox="1"/>
          <p:nvPr>
            <p:ph idx="4294967295" type="subTitle"/>
          </p:nvPr>
        </p:nvSpPr>
        <p:spPr>
          <a:xfrm>
            <a:off x="1289823" y="1479500"/>
            <a:ext cx="2235900" cy="6447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It’s the farthest planet from the Sun</a:t>
            </a:r>
            <a:endParaRPr sz="1400"/>
          </a:p>
        </p:txBody>
      </p:sp>
      <p:sp>
        <p:nvSpPr>
          <p:cNvPr id="561" name="Google Shape;561;p30"/>
          <p:cNvSpPr txBox="1"/>
          <p:nvPr>
            <p:ph idx="4294967295" type="ctrTitle"/>
          </p:nvPr>
        </p:nvSpPr>
        <p:spPr>
          <a:xfrm>
            <a:off x="1644300" y="2070231"/>
            <a:ext cx="1881300" cy="39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accent2"/>
                </a:solidFill>
              </a:rPr>
              <a:t>MARS</a:t>
            </a:r>
            <a:endParaRPr sz="1800">
              <a:solidFill>
                <a:schemeClr val="accent2"/>
              </a:solidFill>
            </a:endParaRPr>
          </a:p>
        </p:txBody>
      </p:sp>
      <p:sp>
        <p:nvSpPr>
          <p:cNvPr id="562" name="Google Shape;562;p30"/>
          <p:cNvSpPr txBox="1"/>
          <p:nvPr>
            <p:ph idx="4294967295" type="subTitle"/>
          </p:nvPr>
        </p:nvSpPr>
        <p:spPr>
          <a:xfrm>
            <a:off x="1369424" y="2281300"/>
            <a:ext cx="2156100" cy="6447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Despite being red, Mars is a cold place</a:t>
            </a:r>
            <a:endParaRPr sz="1400"/>
          </a:p>
        </p:txBody>
      </p:sp>
      <p:sp>
        <p:nvSpPr>
          <p:cNvPr id="563" name="Google Shape;563;p30"/>
          <p:cNvSpPr txBox="1"/>
          <p:nvPr>
            <p:ph idx="4294967295" type="ctrTitle"/>
          </p:nvPr>
        </p:nvSpPr>
        <p:spPr>
          <a:xfrm>
            <a:off x="1644300" y="2872019"/>
            <a:ext cx="1881300" cy="39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accent3"/>
                </a:solidFill>
              </a:rPr>
              <a:t>VENUS</a:t>
            </a:r>
            <a:endParaRPr sz="1800">
              <a:solidFill>
                <a:schemeClr val="accent3"/>
              </a:solidFill>
            </a:endParaRPr>
          </a:p>
        </p:txBody>
      </p:sp>
      <p:sp>
        <p:nvSpPr>
          <p:cNvPr id="564" name="Google Shape;564;p30"/>
          <p:cNvSpPr txBox="1"/>
          <p:nvPr>
            <p:ph idx="4294967295" type="subTitle"/>
          </p:nvPr>
        </p:nvSpPr>
        <p:spPr>
          <a:xfrm>
            <a:off x="1140825" y="3083100"/>
            <a:ext cx="2385000" cy="6447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Venus is the second planet from the Sun</a:t>
            </a:r>
            <a:endParaRPr sz="1400"/>
          </a:p>
        </p:txBody>
      </p:sp>
      <p:sp>
        <p:nvSpPr>
          <p:cNvPr id="565" name="Google Shape;565;p30"/>
          <p:cNvSpPr txBox="1"/>
          <p:nvPr>
            <p:ph idx="4294967295" type="ctrTitle"/>
          </p:nvPr>
        </p:nvSpPr>
        <p:spPr>
          <a:xfrm>
            <a:off x="1644300" y="3725394"/>
            <a:ext cx="1881300" cy="39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t>SATURN</a:t>
            </a:r>
            <a:endParaRPr sz="1800"/>
          </a:p>
        </p:txBody>
      </p:sp>
      <p:sp>
        <p:nvSpPr>
          <p:cNvPr id="566" name="Google Shape;566;p30"/>
          <p:cNvSpPr txBox="1"/>
          <p:nvPr>
            <p:ph idx="4294967295" type="subTitle"/>
          </p:nvPr>
        </p:nvSpPr>
        <p:spPr>
          <a:xfrm>
            <a:off x="1140600" y="3936475"/>
            <a:ext cx="2385000" cy="6447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It’s composed mostly of hydrogen and helium</a:t>
            </a:r>
            <a:endParaRPr sz="1400"/>
          </a:p>
        </p:txBody>
      </p:sp>
      <p:pic>
        <p:nvPicPr>
          <p:cNvPr id="567" name="Google Shape;567;p30"/>
          <p:cNvPicPr preferRelativeResize="0"/>
          <p:nvPr/>
        </p:nvPicPr>
        <p:blipFill rotWithShape="1">
          <a:blip r:embed="rId3">
            <a:alphaModFix/>
          </a:blip>
          <a:srcRect b="20315" l="4188" r="628" t="30169"/>
          <a:stretch/>
        </p:blipFill>
        <p:spPr>
          <a:xfrm>
            <a:off x="412725" y="1308650"/>
            <a:ext cx="8318549" cy="32725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1"/>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COMPANY</a:t>
            </a:r>
            <a:endParaRPr/>
          </a:p>
        </p:txBody>
      </p:sp>
      <p:sp>
        <p:nvSpPr>
          <p:cNvPr id="573" name="Google Shape;573;p31"/>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could enter a subtitle here if you need it</a:t>
            </a:r>
            <a:endParaRPr/>
          </a:p>
        </p:txBody>
      </p:sp>
      <p:sp>
        <p:nvSpPr>
          <p:cNvPr id="574" name="Google Shape;574;p31"/>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1"/>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01</a:t>
            </a:r>
            <a:endParaRPr>
              <a:solidFill>
                <a:schemeClr val="dk2"/>
              </a:solidFill>
            </a:endParaRPr>
          </a:p>
        </p:txBody>
      </p:sp>
      <p:sp>
        <p:nvSpPr>
          <p:cNvPr id="576" name="Google Shape;576;p31"/>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1"/>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 name="Google Shape;578;p31"/>
          <p:cNvCxnSpPr>
            <a:stCxn id="574"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pic>
        <p:nvPicPr>
          <p:cNvPr id="579" name="Google Shape;579;p31"/>
          <p:cNvPicPr preferRelativeResize="0"/>
          <p:nvPr/>
        </p:nvPicPr>
        <p:blipFill>
          <a:blip r:embed="rId3">
            <a:alphaModFix/>
          </a:blip>
          <a:stretch>
            <a:fillRect/>
          </a:stretch>
        </p:blipFill>
        <p:spPr>
          <a:xfrm>
            <a:off x="1202223" y="531225"/>
            <a:ext cx="5958124" cy="4081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